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4" r:id="rId3"/>
    <p:sldId id="315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16" r:id="rId12"/>
    <p:sldId id="325" r:id="rId13"/>
    <p:sldId id="326" r:id="rId14"/>
    <p:sldId id="327" r:id="rId15"/>
    <p:sldId id="317" r:id="rId16"/>
    <p:sldId id="312" r:id="rId1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00"/>
    <a:srgbClr val="0000CC"/>
    <a:srgbClr val="FF0000"/>
    <a:srgbClr val="292929"/>
    <a:srgbClr val="5F5F5F"/>
    <a:srgbClr val="7275EE"/>
    <a:srgbClr val="FFFF99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953" autoAdjust="0"/>
    <p:restoredTop sz="95424" autoAdjust="0"/>
  </p:normalViewPr>
  <p:slideViewPr>
    <p:cSldViewPr snapToGrid="0">
      <p:cViewPr varScale="1">
        <p:scale>
          <a:sx n="64" d="100"/>
          <a:sy n="64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56" y="-84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034FE-7708-443D-A614-A47F904C6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898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BD6CB0-1DCD-4CA8-AC6F-F6E871553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978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41ACA7-5D4E-44CB-80C8-052C9348102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048000"/>
            <a:ext cx="6248400" cy="1470025"/>
          </a:xfrm>
        </p:spPr>
        <p:txBody>
          <a:bodyPr/>
          <a:lstStyle>
            <a:lvl1pPr>
              <a:defRPr sz="2600">
                <a:solidFill>
                  <a:srgbClr val="1333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800600"/>
            <a:ext cx="8534400" cy="1371600"/>
          </a:xfr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EAEAE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77000"/>
            <a:ext cx="8686800" cy="304800"/>
          </a:xfrm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r>
              <a:rPr lang="en-US"/>
              <a:t>Tim Woolf –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5653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Tim Woolf – Title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5C8B-F6DD-44C2-B9DA-C7194F6B4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37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Tim Woolf – Title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A172-678F-4F11-9072-69EEC61D8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10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125" y="160867"/>
            <a:ext cx="7774075" cy="9059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spcBef>
                <a:spcPts val="1200"/>
              </a:spcBef>
              <a:defRPr sz="2600" baseline="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 b="1"/>
            </a:lvl1pPr>
          </a:lstStyle>
          <a:p>
            <a:pPr>
              <a:defRPr/>
            </a:pPr>
            <a:r>
              <a:rPr lang="en-US" dirty="0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47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Tim Woolf – Title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9653-11D7-4FAA-89F9-5EE9387E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79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Tim Woolf – 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7D97-EF11-4DEC-954D-4ECF7AB66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8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Tim Woolf – Title of Presentation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49F2-BE15-4A3D-B5B0-1BE820D54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82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Tim Woolf – 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195BA-546F-4EC1-BA96-91C3E9B1C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97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Tim Woolf – Title of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B16C-0E56-4C72-837D-82ABAB5FF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93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Tim Woolf – 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8E32C-833E-4165-9EA7-987DAC877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80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Tim Woolf – 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35AE-E46F-48D3-B54D-0CDDF11DC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88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icture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770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/>
              <a:t>Tim Woolf – Title of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7516D13E-630F-4059-B491-07A8651E4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grid.raabassociate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6208" y="3397250"/>
            <a:ext cx="6622542" cy="12477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Introduction </a:t>
            </a:r>
            <a:br>
              <a:rPr lang="en-US" sz="2800" dirty="0" smtClean="0"/>
            </a:br>
            <a:r>
              <a:rPr lang="en-US" sz="2800" dirty="0" smtClean="0"/>
              <a:t>Customer-Facing Subcommittee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MA DPU Grid Modernization Subcommittee</a:t>
            </a:r>
          </a:p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January 9, 2013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</a:rPr>
              <a:t>Tim Woolf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6477000"/>
            <a:ext cx="868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1000" b="1" dirty="0">
                <a:solidFill>
                  <a:srgbClr val="133373"/>
                </a:solidFill>
              </a:rPr>
              <a:t>www.synapse-energy.com</a:t>
            </a:r>
            <a:r>
              <a:rPr lang="en-US" sz="1000" dirty="0">
                <a:solidFill>
                  <a:srgbClr val="5F5F5F"/>
                </a:solidFill>
              </a:rPr>
              <a:t>  |  ©</a:t>
            </a:r>
            <a:r>
              <a:rPr lang="en-US" sz="1000" dirty="0" smtClean="0">
                <a:solidFill>
                  <a:srgbClr val="5F5F5F"/>
                </a:solidFill>
              </a:rPr>
              <a:t>2013 </a:t>
            </a:r>
            <a:r>
              <a:rPr lang="en-US" sz="1000" dirty="0">
                <a:solidFill>
                  <a:srgbClr val="5F5F5F"/>
                </a:solidFill>
              </a:rPr>
              <a:t>Synapse Energy Economics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Recent State DR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Arizona</a:t>
            </a:r>
          </a:p>
          <a:p>
            <a:pPr lvl="1"/>
            <a:r>
              <a:rPr lang="en-US" dirty="0" smtClean="0"/>
              <a:t>California </a:t>
            </a:r>
          </a:p>
          <a:p>
            <a:pPr lvl="1"/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Arkansas</a:t>
            </a:r>
          </a:p>
          <a:p>
            <a:pPr lvl="1"/>
            <a:r>
              <a:rPr lang="en-US" dirty="0" smtClean="0"/>
              <a:t>Oklahoma</a:t>
            </a:r>
          </a:p>
          <a:p>
            <a:pPr lvl="1"/>
            <a:r>
              <a:rPr lang="en-US" dirty="0" smtClean="0"/>
              <a:t>Illinois</a:t>
            </a:r>
          </a:p>
          <a:p>
            <a:pPr lvl="1"/>
            <a:r>
              <a:rPr lang="en-US" dirty="0" smtClean="0"/>
              <a:t>Idaho</a:t>
            </a:r>
          </a:p>
          <a:p>
            <a:pPr lvl="1"/>
            <a:r>
              <a:rPr lang="en-US" dirty="0" smtClean="0"/>
              <a:t>Colorado</a:t>
            </a:r>
          </a:p>
          <a:p>
            <a:pPr lvl="1"/>
            <a:r>
              <a:rPr lang="en-US" dirty="0" smtClean="0"/>
              <a:t>Connecticut</a:t>
            </a:r>
          </a:p>
          <a:p>
            <a:r>
              <a:rPr lang="en-US" dirty="0"/>
              <a:t>See pages 43 – 49 of FERC 2012 Assessment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68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 Report on Time-Varying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503" y="1295400"/>
            <a:ext cx="387699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63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Context for Time-Varying Rate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146" y="1137488"/>
            <a:ext cx="6282622" cy="533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67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Summaries of Recent Pilots in Other States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330" y="1670305"/>
            <a:ext cx="5563004" cy="428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69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for Offering Time-Varying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impacts of current rates.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consistent and comprehensive set of ratemaking objectives.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menu of potential new rate options.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preliminary assessment of potential impacts.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Conduct preliminary market research.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Conduct Pilots.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Full-scale deployment of innovative rates.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3296" y="5754624"/>
            <a:ext cx="80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RAP 2012, pages 38 – 40.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5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 Utility Smart Grid Pilot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Required by Green Communities Act – Section 85.</a:t>
            </a:r>
          </a:p>
          <a:p>
            <a:r>
              <a:rPr lang="en-US" sz="2200" dirty="0" smtClean="0"/>
              <a:t>Smart Grid Pilot plans filed with the DPU for review &amp; approval.</a:t>
            </a:r>
          </a:p>
          <a:p>
            <a:pPr marL="274320" lvl="1" indent="-274320"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en-US" sz="2200" dirty="0"/>
              <a:t>Utilize advanced technology to operate the grid more </a:t>
            </a:r>
            <a:r>
              <a:rPr lang="en-US" sz="2200" dirty="0" smtClean="0"/>
              <a:t>efficiently.</a:t>
            </a:r>
            <a:endParaRPr lang="en-US" sz="2200" dirty="0"/>
          </a:p>
          <a:p>
            <a:pPr marL="274320" lvl="1" indent="-274320"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en-US" sz="2200" dirty="0" smtClean="0"/>
              <a:t>Requirement </a:t>
            </a:r>
            <a:r>
              <a:rPr lang="en-US" sz="2200" dirty="0"/>
              <a:t>to cover at least 0.25% of </a:t>
            </a:r>
            <a:r>
              <a:rPr lang="en-US" sz="2200" dirty="0" smtClean="0"/>
              <a:t>customers with </a:t>
            </a:r>
            <a:r>
              <a:rPr lang="en-US" sz="2200" dirty="0" smtClean="0">
                <a:ea typeface="+mn-ea"/>
                <a:cs typeface="+mn-cs"/>
              </a:rPr>
              <a:t>Time </a:t>
            </a:r>
            <a:r>
              <a:rPr lang="en-US" sz="2200" dirty="0">
                <a:ea typeface="+mn-ea"/>
                <a:cs typeface="+mn-cs"/>
              </a:rPr>
              <a:t>of Use or </a:t>
            </a:r>
            <a:r>
              <a:rPr lang="en-US" sz="2200" dirty="0" smtClean="0">
                <a:ea typeface="+mn-ea"/>
                <a:cs typeface="+mn-cs"/>
              </a:rPr>
              <a:t>hourly </a:t>
            </a:r>
            <a:r>
              <a:rPr lang="en-US" sz="2200" dirty="0">
                <a:ea typeface="+mn-ea"/>
                <a:cs typeface="+mn-cs"/>
              </a:rPr>
              <a:t>p</a:t>
            </a:r>
            <a:r>
              <a:rPr lang="en-US" sz="2200" dirty="0" smtClean="0">
                <a:ea typeface="+mn-ea"/>
                <a:cs typeface="+mn-cs"/>
              </a:rPr>
              <a:t>ricing.</a:t>
            </a:r>
            <a:endParaRPr lang="en-US" sz="2200" dirty="0"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en-US" sz="2200" dirty="0"/>
              <a:t>Pilot should seek to achieve at least 5% reduction in peak and average load in pilot area</a:t>
            </a:r>
            <a:r>
              <a:rPr lang="en-US" sz="2200" dirty="0" smtClean="0"/>
              <a:t>.</a:t>
            </a:r>
            <a:endParaRPr lang="en-US" sz="2200" dirty="0"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ea typeface="+mn-ea"/>
                <a:cs typeface="+mn-cs"/>
              </a:rPr>
              <a:t>Costs recovered in basic service rates.  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ea typeface="+mn-ea"/>
                <a:cs typeface="+mn-cs"/>
              </a:rPr>
              <a:t>Utilities allowed to earn incentives.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Report due to legislature, including recommendations for modifications to the programs and further implementation.</a:t>
            </a:r>
            <a:endParaRPr lang="en-US" sz="2200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3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65213" y="193675"/>
            <a:ext cx="7773987" cy="873125"/>
          </a:xfrm>
        </p:spPr>
        <p:txBody>
          <a:bodyPr/>
          <a:lstStyle/>
          <a:p>
            <a:pPr algn="ctr"/>
            <a:r>
              <a:rPr lang="en-US" dirty="0" smtClean="0"/>
              <a:t>Contact Information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Calibri" pitchFamily="34" charset="0"/>
              </a:rPr>
              <a:t>Tim </a:t>
            </a:r>
            <a:r>
              <a:rPr lang="en-US" sz="2400" b="1" dirty="0">
                <a:latin typeface="Calibri" pitchFamily="34" charset="0"/>
              </a:rPr>
              <a:t>Woolf</a:t>
            </a:r>
            <a:br>
              <a:rPr lang="en-US" sz="2400" b="1" dirty="0">
                <a:latin typeface="Calibri" pitchFamily="34" charset="0"/>
              </a:rPr>
            </a:br>
            <a:r>
              <a:rPr lang="en-US" sz="2400" b="1" dirty="0">
                <a:latin typeface="Calibri" pitchFamily="34" charset="0"/>
              </a:rPr>
              <a:t>Vice </a:t>
            </a:r>
            <a:r>
              <a:rPr lang="en-US" sz="2400" b="1" dirty="0" smtClean="0">
                <a:latin typeface="Calibri" pitchFamily="34" charset="0"/>
              </a:rPr>
              <a:t>President</a:t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400" b="1" dirty="0" smtClean="0">
                <a:latin typeface="Calibri" pitchFamily="34" charset="0"/>
              </a:rPr>
              <a:t>Synapse </a:t>
            </a:r>
            <a:r>
              <a:rPr lang="en-US" sz="2400" b="1" dirty="0">
                <a:latin typeface="Calibri" pitchFamily="34" charset="0"/>
              </a:rPr>
              <a:t>Energy </a:t>
            </a:r>
            <a:r>
              <a:rPr lang="en-US" sz="2400" b="1" dirty="0" smtClean="0">
                <a:latin typeface="Calibri" pitchFamily="34" charset="0"/>
              </a:rPr>
              <a:t>Economics</a:t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400" b="1" dirty="0" smtClean="0">
                <a:latin typeface="Calibri" pitchFamily="34" charset="0"/>
              </a:rPr>
              <a:t>617-453-7031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660033"/>
                </a:solidFill>
                <a:latin typeface="Calibri" pitchFamily="34" charset="0"/>
              </a:rPr>
              <a:t>twoolf@synapse-energy.com</a:t>
            </a:r>
            <a:br>
              <a:rPr lang="en-US" sz="2400" dirty="0" smtClean="0">
                <a:solidFill>
                  <a:srgbClr val="660033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660033"/>
                </a:solidFill>
                <a:latin typeface="Calibri" pitchFamily="34" charset="0"/>
              </a:rPr>
              <a:t>www.synapse.energy.com</a:t>
            </a:r>
            <a:endParaRPr lang="en-US" sz="2400" dirty="0" smtClean="0">
              <a:solidFill>
                <a:srgbClr val="660033"/>
              </a:solidFill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5F5F5F"/>
                </a:solidFill>
              </a:rPr>
              <a:t>  Slide </a:t>
            </a:r>
            <a:fld id="{A68CFB85-5A3D-4E32-B827-EF244F35577B}" type="slidenum">
              <a:rPr lang="en-US" smtClean="0">
                <a:solidFill>
                  <a:srgbClr val="5F5F5F"/>
                </a:solidFill>
              </a:rPr>
              <a:pPr eaLnBrk="1" hangingPunct="1"/>
              <a:t>16</a:t>
            </a:fld>
            <a:endParaRPr lang="en-US" smtClean="0">
              <a:solidFill>
                <a:srgbClr val="5F5F5F"/>
              </a:solidFill>
            </a:endParaRPr>
          </a:p>
        </p:txBody>
      </p:sp>
      <p:sp>
        <p:nvSpPr>
          <p:cNvPr id="14341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5F5F5F"/>
                </a:solidFill>
              </a:rPr>
              <a:t>Tim Woolf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 Grid </a:t>
            </a:r>
            <a:r>
              <a:rPr lang="en-US" smtClean="0"/>
              <a:t>Modernization </a:t>
            </a:r>
            <a:r>
              <a:rPr lang="en-US" smtClean="0"/>
              <a:t>Background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124712"/>
            <a:ext cx="8534400" cy="5276088"/>
          </a:xfrm>
        </p:spPr>
        <p:txBody>
          <a:bodyPr/>
          <a:lstStyle/>
          <a:p>
            <a:r>
              <a:rPr lang="en-US" dirty="0" smtClean="0"/>
              <a:t>MA Grid Modernization Website:</a:t>
            </a:r>
          </a:p>
          <a:p>
            <a:pPr lvl="1"/>
            <a:r>
              <a:rPr lang="en-US" dirty="0" smtClean="0">
                <a:hlinkClick r:id="rId2"/>
              </a:rPr>
              <a:t>www.magrid.raabassociates.org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smtClean="0"/>
              <a:t>background </a:t>
            </a:r>
            <a:r>
              <a:rPr lang="en-US" dirty="0" smtClean="0"/>
              <a:t>documents </a:t>
            </a:r>
            <a:r>
              <a:rPr lang="en-US" dirty="0" smtClean="0"/>
              <a:t>will be available soon.</a:t>
            </a:r>
            <a:endParaRPr lang="en-US" dirty="0" smtClean="0"/>
          </a:p>
          <a:p>
            <a:pPr lvl="2"/>
            <a:r>
              <a:rPr lang="en-US" dirty="0" smtClean="0"/>
              <a:t>EPRI</a:t>
            </a:r>
          </a:p>
          <a:p>
            <a:pPr lvl="2"/>
            <a:r>
              <a:rPr lang="en-US" dirty="0" smtClean="0"/>
              <a:t>DOE</a:t>
            </a:r>
          </a:p>
          <a:p>
            <a:pPr lvl="2"/>
            <a:r>
              <a:rPr lang="en-US" dirty="0" smtClean="0"/>
              <a:t>FERC</a:t>
            </a:r>
          </a:p>
          <a:p>
            <a:pPr lvl="2"/>
            <a:r>
              <a:rPr lang="en-US" dirty="0" smtClean="0"/>
              <a:t>States</a:t>
            </a:r>
          </a:p>
          <a:p>
            <a:pPr lvl="2"/>
            <a:r>
              <a:rPr lang="en-US" dirty="0" smtClean="0"/>
              <a:t>International</a:t>
            </a:r>
          </a:p>
          <a:p>
            <a:r>
              <a:rPr lang="en-US" dirty="0" smtClean="0"/>
              <a:t>Annotated bibliography available.</a:t>
            </a:r>
          </a:p>
          <a:p>
            <a:pPr lvl="1"/>
            <a:r>
              <a:rPr lang="en-US" dirty="0" smtClean="0"/>
              <a:t>With table of contents and short summaries.</a:t>
            </a:r>
          </a:p>
          <a:p>
            <a:r>
              <a:rPr lang="en-US" dirty="0" smtClean="0"/>
              <a:t>Please submit additional documents that would be useful for this Working Group.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91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FERC Staff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356" y="1295400"/>
            <a:ext cx="38492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99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of Advanced Meters - Nationwide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53804"/>
            <a:ext cx="8534400" cy="463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63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of Advanced Meters – by Region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24" y="1248994"/>
            <a:ext cx="8534400" cy="411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224" y="5437632"/>
            <a:ext cx="863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Massachusetts penetration in 2012 was two percent.</a:t>
            </a:r>
          </a:p>
          <a:p>
            <a:r>
              <a:rPr lang="en-US" dirty="0" smtClean="0"/>
              <a:t>39 states had higher penetrations.</a:t>
            </a:r>
          </a:p>
          <a:p>
            <a:r>
              <a:rPr lang="en-US" dirty="0" smtClean="0"/>
              <a:t>Ten states have penetration of 50 percent or higher.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17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 Program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84"/>
            <a:ext cx="8534400" cy="277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55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 Potential Peak Reduction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490" y="1295400"/>
            <a:ext cx="702101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33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 Peak Reduction by Class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1455"/>
            <a:ext cx="8534400" cy="460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70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04" y="221827"/>
            <a:ext cx="8083296" cy="905933"/>
          </a:xfrm>
        </p:spPr>
        <p:txBody>
          <a:bodyPr/>
          <a:lstStyle/>
          <a:p>
            <a:r>
              <a:rPr lang="en-US" dirty="0" smtClean="0"/>
              <a:t>Most DR Comes From Incentive-Based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 Woolf – Customer Facing Subcommittee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Slide </a:t>
            </a:r>
            <a:fld id="{04DBCBC3-33B3-40DC-BB0B-22421108E2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2429"/>
            <a:ext cx="8534400" cy="253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67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479</Words>
  <Application>Microsoft Office PowerPoint</Application>
  <PresentationFormat>On-screen Show (4:3)</PresentationFormat>
  <Paragraphs>96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Introduction  Customer-Facing Subcommittee</vt:lpstr>
      <vt:lpstr>MA Grid Modernization Background Documents</vt:lpstr>
      <vt:lpstr>FERC Staff Report</vt:lpstr>
      <vt:lpstr>Penetration of Advanced Meters - Nationwide</vt:lpstr>
      <vt:lpstr>Penetration of Advanced Meters – by Region</vt:lpstr>
      <vt:lpstr>Demand Response Program Types</vt:lpstr>
      <vt:lpstr>Demand Response Potential Peak Reduction</vt:lpstr>
      <vt:lpstr>Demand Response Peak Reduction by Class</vt:lpstr>
      <vt:lpstr>Most DR Comes From Incentive-Based Programs</vt:lpstr>
      <vt:lpstr>Summary of Recent State DR Activities</vt:lpstr>
      <vt:lpstr>RAP Report on Time-Varying Rates</vt:lpstr>
      <vt:lpstr>Useful Context for Time-Varying Rate Design</vt:lpstr>
      <vt:lpstr>Summaries of Recent Pilots in Other States</vt:lpstr>
      <vt:lpstr>Blueprint for Offering Time-Varying Rates</vt:lpstr>
      <vt:lpstr> MA Utility Smart Grid Pilot Programs</vt:lpstr>
      <vt:lpstr>Contact Information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</dc:creator>
  <cp:lastModifiedBy> </cp:lastModifiedBy>
  <cp:revision>160</cp:revision>
  <cp:lastPrinted>2012-10-16T19:37:44Z</cp:lastPrinted>
  <dcterms:created xsi:type="dcterms:W3CDTF">2006-04-21T15:28:56Z</dcterms:created>
  <dcterms:modified xsi:type="dcterms:W3CDTF">2013-01-08T21:49:47Z</dcterms:modified>
</cp:coreProperties>
</file>