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2"/>
  </p:notesMasterIdLst>
  <p:handoutMasterIdLst>
    <p:handoutMasterId r:id="rId33"/>
  </p:handoutMasterIdLst>
  <p:sldIdLst>
    <p:sldId id="262" r:id="rId2"/>
    <p:sldId id="302" r:id="rId3"/>
    <p:sldId id="287" r:id="rId4"/>
    <p:sldId id="316" r:id="rId5"/>
    <p:sldId id="312" r:id="rId6"/>
    <p:sldId id="314" r:id="rId7"/>
    <p:sldId id="286" r:id="rId8"/>
    <p:sldId id="322" r:id="rId9"/>
    <p:sldId id="319" r:id="rId10"/>
    <p:sldId id="325" r:id="rId11"/>
    <p:sldId id="320" r:id="rId12"/>
    <p:sldId id="321" r:id="rId13"/>
    <p:sldId id="290" r:id="rId14"/>
    <p:sldId id="291" r:id="rId15"/>
    <p:sldId id="298" r:id="rId16"/>
    <p:sldId id="292" r:id="rId17"/>
    <p:sldId id="293" r:id="rId18"/>
    <p:sldId id="307" r:id="rId19"/>
    <p:sldId id="308" r:id="rId20"/>
    <p:sldId id="303" r:id="rId21"/>
    <p:sldId id="288" r:id="rId22"/>
    <p:sldId id="315" r:id="rId23"/>
    <p:sldId id="309" r:id="rId24"/>
    <p:sldId id="282" r:id="rId25"/>
    <p:sldId id="317" r:id="rId26"/>
    <p:sldId id="318" r:id="rId27"/>
    <p:sldId id="263" r:id="rId28"/>
    <p:sldId id="276" r:id="rId29"/>
    <p:sldId id="273" r:id="rId30"/>
    <p:sldId id="281" r:id="rId31"/>
  </p:sldIdLst>
  <p:sldSz cx="9144000" cy="6858000" type="screen4x3"/>
  <p:notesSz cx="7010400" cy="9296400"/>
  <p:defaultTextStyle>
    <a:defPPr>
      <a:defRPr lang="en-US"/>
    </a:defPPr>
    <a:lvl1pPr algn="ctr" rtl="0" eaLnBrk="0" fontAlgn="base" hangingPunct="0">
      <a:spcBef>
        <a:spcPct val="0"/>
      </a:spcBef>
      <a:spcAft>
        <a:spcPct val="0"/>
      </a:spcAft>
      <a:defRPr sz="2000" kern="1200">
        <a:solidFill>
          <a:schemeClr val="tx1"/>
        </a:solidFill>
        <a:latin typeface="Arial" charset="0"/>
        <a:ea typeface="+mn-ea"/>
        <a:cs typeface="+mn-cs"/>
      </a:defRPr>
    </a:lvl1pPr>
    <a:lvl2pPr marL="457200" algn="ctr" rtl="0" eaLnBrk="0" fontAlgn="base" hangingPunct="0">
      <a:spcBef>
        <a:spcPct val="0"/>
      </a:spcBef>
      <a:spcAft>
        <a:spcPct val="0"/>
      </a:spcAft>
      <a:defRPr sz="2000" kern="1200">
        <a:solidFill>
          <a:schemeClr val="tx1"/>
        </a:solidFill>
        <a:latin typeface="Arial" charset="0"/>
        <a:ea typeface="+mn-ea"/>
        <a:cs typeface="+mn-cs"/>
      </a:defRPr>
    </a:lvl2pPr>
    <a:lvl3pPr marL="914400" algn="ctr" rtl="0" eaLnBrk="0" fontAlgn="base" hangingPunct="0">
      <a:spcBef>
        <a:spcPct val="0"/>
      </a:spcBef>
      <a:spcAft>
        <a:spcPct val="0"/>
      </a:spcAft>
      <a:defRPr sz="2000" kern="1200">
        <a:solidFill>
          <a:schemeClr val="tx1"/>
        </a:solidFill>
        <a:latin typeface="Arial" charset="0"/>
        <a:ea typeface="+mn-ea"/>
        <a:cs typeface="+mn-cs"/>
      </a:defRPr>
    </a:lvl3pPr>
    <a:lvl4pPr marL="1371600" algn="ctr" rtl="0" eaLnBrk="0" fontAlgn="base" hangingPunct="0">
      <a:spcBef>
        <a:spcPct val="0"/>
      </a:spcBef>
      <a:spcAft>
        <a:spcPct val="0"/>
      </a:spcAft>
      <a:defRPr sz="2000" kern="1200">
        <a:solidFill>
          <a:schemeClr val="tx1"/>
        </a:solidFill>
        <a:latin typeface="Arial" charset="0"/>
        <a:ea typeface="+mn-ea"/>
        <a:cs typeface="+mn-cs"/>
      </a:defRPr>
    </a:lvl4pPr>
    <a:lvl5pPr marL="1828800" algn="ctr" rtl="0" eaLnBrk="0" fontAlgn="base" hangingPunct="0">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ruqui, Ahmad" initials="FA" lastIdx="9" clrIdx="0"/>
  <p:cmAuthor id="1" name="Shultz, Eric" initials="E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67F"/>
    <a:srgbClr val="013A71"/>
    <a:srgbClr val="C0C0C0"/>
    <a:srgbClr val="B2B2B2"/>
    <a:srgbClr val="909090"/>
    <a:srgbClr val="9B9B9B"/>
    <a:srgbClr val="8C8C8C"/>
    <a:srgbClr val="78787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576" autoAdjust="0"/>
    <p:restoredTop sz="97804" autoAdjust="0"/>
  </p:normalViewPr>
  <p:slideViewPr>
    <p:cSldViewPr snapToGrid="0">
      <p:cViewPr>
        <p:scale>
          <a:sx n="80" d="100"/>
          <a:sy n="80" d="100"/>
        </p:scale>
        <p:origin x="-72" y="-72"/>
      </p:cViewPr>
      <p:guideLst>
        <p:guide orient="horz" pos="828"/>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DC5DBB7-9E9F-41CC-8035-5D0B6ECF3243}" type="datetimeFigureOut">
              <a:rPr lang="en-US" smtClean="0"/>
              <a:pPr/>
              <a:t>11/14/2012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6B9E039-4911-4B56-8434-CF0A5E91509A}" type="slidenum">
              <a:rPr lang="en-US" smtClean="0"/>
              <a:pPr/>
              <a:t>‹#›</a:t>
            </a:fld>
            <a:endParaRPr lang="en-US" dirty="0"/>
          </a:p>
        </p:txBody>
      </p:sp>
    </p:spTree>
    <p:extLst>
      <p:ext uri="{BB962C8B-B14F-4D97-AF65-F5344CB8AC3E}">
        <p14:creationId xmlns:p14="http://schemas.microsoft.com/office/powerpoint/2010/main" xmlns="" val="163815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charset="0"/>
              </a:defRPr>
            </a:lvl1pPr>
          </a:lstStyle>
          <a:p>
            <a:pPr>
              <a:defRPr/>
            </a:pPr>
            <a:endParaRPr lang="en-US" dirty="0"/>
          </a:p>
        </p:txBody>
      </p:sp>
      <p:sp>
        <p:nvSpPr>
          <p:cNvPr id="117763"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17765"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7766"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charset="0"/>
              </a:defRPr>
            </a:lvl1pPr>
          </a:lstStyle>
          <a:p>
            <a:pPr>
              <a:defRPr/>
            </a:pPr>
            <a:endParaRPr lang="en-US" dirty="0"/>
          </a:p>
        </p:txBody>
      </p:sp>
      <p:sp>
        <p:nvSpPr>
          <p:cNvPr id="117767"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F8B335F4-EE57-442B-8FD3-703EC0A11D6E}" type="slidenum">
              <a:rPr lang="en-US"/>
              <a:pPr>
                <a:defRPr/>
              </a:pPr>
              <a:t>‹#›</a:t>
            </a:fld>
            <a:endParaRPr lang="en-US" dirty="0"/>
          </a:p>
        </p:txBody>
      </p:sp>
    </p:spTree>
    <p:extLst>
      <p:ext uri="{BB962C8B-B14F-4D97-AF65-F5344CB8AC3E}">
        <p14:creationId xmlns:p14="http://schemas.microsoft.com/office/powerpoint/2010/main" xmlns="" val="1265517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6165C48-5C85-4AFF-966A-49739561D520}" type="slidenum">
              <a:rPr lang="en-GB" smtClean="0"/>
              <a:pPr>
                <a:defRPr/>
              </a:pPr>
              <a:t>3</a:t>
            </a:fld>
            <a:endParaRPr lang="en-GB" dirty="0"/>
          </a:p>
        </p:txBody>
      </p:sp>
    </p:spTree>
    <p:extLst>
      <p:ext uri="{BB962C8B-B14F-4D97-AF65-F5344CB8AC3E}">
        <p14:creationId xmlns:p14="http://schemas.microsoft.com/office/powerpoint/2010/main" xmlns="" val="26573255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787878"/>
        </a:solidFill>
        <a:effectLst/>
      </p:bgPr>
    </p:bg>
    <p:spTree>
      <p:nvGrpSpPr>
        <p:cNvPr id="1" name=""/>
        <p:cNvGrpSpPr/>
        <p:nvPr/>
      </p:nvGrpSpPr>
      <p:grpSpPr>
        <a:xfrm>
          <a:off x="0" y="0"/>
          <a:ext cx="0" cy="0"/>
          <a:chOff x="0" y="0"/>
          <a:chExt cx="0" cy="0"/>
        </a:xfrm>
      </p:grpSpPr>
      <p:pic>
        <p:nvPicPr>
          <p:cNvPr id="2" name="Picture 3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Box 31"/>
          <p:cNvSpPr txBox="1">
            <a:spLocks noChangeArrowheads="1"/>
          </p:cNvSpPr>
          <p:nvPr/>
        </p:nvSpPr>
        <p:spPr bwMode="gray">
          <a:xfrm>
            <a:off x="0" y="6172200"/>
            <a:ext cx="9144000" cy="549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spcBef>
                <a:spcPct val="50000"/>
              </a:spcBef>
              <a:defRPr/>
            </a:pPr>
            <a:r>
              <a:rPr lang="en-US" sz="1000" dirty="0" smtClean="0">
                <a:solidFill>
                  <a:schemeClr val="bg1"/>
                </a:solidFill>
                <a:latin typeface="Times New Roman" pitchFamily="18" charset="0"/>
              </a:rPr>
              <a:t>Antitrust/Competition    </a:t>
            </a:r>
            <a:r>
              <a:rPr lang="en-US" sz="1000" dirty="0" smtClean="0">
                <a:solidFill>
                  <a:srgbClr val="C0C0C0"/>
                </a:solidFill>
                <a:latin typeface="Times New Roman" pitchFamily="18" charset="0"/>
              </a:rPr>
              <a:t>Commercial Damages</a:t>
            </a:r>
            <a:r>
              <a:rPr lang="en-US" sz="1000" dirty="0" smtClean="0">
                <a:latin typeface="Times New Roman" pitchFamily="18" charset="0"/>
              </a:rPr>
              <a:t>    </a:t>
            </a:r>
            <a:r>
              <a:rPr lang="en-US" sz="1000" dirty="0" smtClean="0">
                <a:solidFill>
                  <a:schemeClr val="bg1"/>
                </a:solidFill>
                <a:latin typeface="Times New Roman" pitchFamily="18" charset="0"/>
              </a:rPr>
              <a:t>Environmental Litigation and Regulation</a:t>
            </a:r>
            <a:r>
              <a:rPr lang="en-US" sz="1000" dirty="0" smtClean="0">
                <a:latin typeface="Times New Roman" pitchFamily="18" charset="0"/>
              </a:rPr>
              <a:t>   </a:t>
            </a:r>
            <a:r>
              <a:rPr lang="en-US" sz="1000" dirty="0" smtClean="0">
                <a:solidFill>
                  <a:srgbClr val="C0C0C0"/>
                </a:solidFill>
                <a:latin typeface="Times New Roman" pitchFamily="18" charset="0"/>
              </a:rPr>
              <a:t>Forensic Economics</a:t>
            </a:r>
            <a:r>
              <a:rPr lang="en-US" sz="1000" dirty="0" smtClean="0">
                <a:latin typeface="Times New Roman" pitchFamily="18" charset="0"/>
              </a:rPr>
              <a:t>    </a:t>
            </a:r>
            <a:r>
              <a:rPr lang="en-US" sz="1000" dirty="0" smtClean="0">
                <a:solidFill>
                  <a:schemeClr val="bg1"/>
                </a:solidFill>
                <a:latin typeface="Times New Roman" pitchFamily="18" charset="0"/>
              </a:rPr>
              <a:t>Intellectual Property</a:t>
            </a:r>
            <a:r>
              <a:rPr lang="en-US" sz="1000" dirty="0" smtClean="0">
                <a:latin typeface="Times New Roman" pitchFamily="18" charset="0"/>
              </a:rPr>
              <a:t>    </a:t>
            </a:r>
            <a:r>
              <a:rPr lang="en-US" sz="1000" dirty="0" smtClean="0">
                <a:solidFill>
                  <a:srgbClr val="C0C0C0"/>
                </a:solidFill>
                <a:latin typeface="Times New Roman" pitchFamily="18" charset="0"/>
              </a:rPr>
              <a:t>International Arbitration</a:t>
            </a:r>
            <a:r>
              <a:rPr lang="en-US" sz="1000" dirty="0" smtClean="0">
                <a:latin typeface="Times New Roman" pitchFamily="18" charset="0"/>
              </a:rPr>
              <a:t>      </a:t>
            </a:r>
            <a:r>
              <a:rPr lang="en-US" sz="1000" dirty="0" smtClean="0">
                <a:solidFill>
                  <a:schemeClr val="bg1"/>
                </a:solidFill>
                <a:latin typeface="Times New Roman" pitchFamily="18" charset="0"/>
              </a:rPr>
              <a:t>International Trade</a:t>
            </a:r>
            <a:r>
              <a:rPr lang="en-US" sz="1000" dirty="0" smtClean="0">
                <a:latin typeface="Times New Roman" pitchFamily="18" charset="0"/>
              </a:rPr>
              <a:t>   </a:t>
            </a:r>
            <a:r>
              <a:rPr lang="en-US" sz="1000" dirty="0" smtClean="0">
                <a:solidFill>
                  <a:srgbClr val="C0C0C0"/>
                </a:solidFill>
                <a:latin typeface="Times New Roman" pitchFamily="18" charset="0"/>
              </a:rPr>
              <a:t>Product Liability</a:t>
            </a:r>
            <a:r>
              <a:rPr lang="en-US" sz="1000" dirty="0" smtClean="0">
                <a:latin typeface="Times New Roman" pitchFamily="18" charset="0"/>
              </a:rPr>
              <a:t>    </a:t>
            </a:r>
            <a:r>
              <a:rPr lang="en-US" sz="1000" dirty="0" smtClean="0">
                <a:solidFill>
                  <a:schemeClr val="bg1"/>
                </a:solidFill>
                <a:latin typeface="Times New Roman" pitchFamily="18" charset="0"/>
              </a:rPr>
              <a:t>Regulatory Finance and Accounting</a:t>
            </a:r>
            <a:r>
              <a:rPr lang="en-US" sz="1000" dirty="0" smtClean="0">
                <a:solidFill>
                  <a:schemeClr val="bg2"/>
                </a:solidFill>
                <a:latin typeface="Times New Roman" pitchFamily="18" charset="0"/>
              </a:rPr>
              <a:t>   </a:t>
            </a:r>
            <a:r>
              <a:rPr lang="en-US" sz="1000" dirty="0" smtClean="0">
                <a:solidFill>
                  <a:srgbClr val="C0C0C0"/>
                </a:solidFill>
                <a:latin typeface="Times New Roman" pitchFamily="18" charset="0"/>
              </a:rPr>
              <a:t>Risk Management</a:t>
            </a:r>
            <a:r>
              <a:rPr lang="en-US" sz="1000" dirty="0" smtClean="0">
                <a:latin typeface="Times New Roman" pitchFamily="18" charset="0"/>
              </a:rPr>
              <a:t>    </a:t>
            </a:r>
            <a:r>
              <a:rPr lang="en-US" sz="1000" dirty="0" smtClean="0">
                <a:solidFill>
                  <a:schemeClr val="bg1"/>
                </a:solidFill>
                <a:latin typeface="Times New Roman" pitchFamily="18" charset="0"/>
              </a:rPr>
              <a:t>Securities</a:t>
            </a:r>
            <a:r>
              <a:rPr lang="en-US" sz="1000" dirty="0" smtClean="0">
                <a:latin typeface="Times New Roman" pitchFamily="18" charset="0"/>
              </a:rPr>
              <a:t>   </a:t>
            </a:r>
            <a:r>
              <a:rPr lang="en-US" sz="1000" dirty="0" smtClean="0">
                <a:solidFill>
                  <a:srgbClr val="C0C0C0"/>
                </a:solidFill>
                <a:latin typeface="Times New Roman" pitchFamily="18" charset="0"/>
              </a:rPr>
              <a:t>Tax</a:t>
            </a:r>
            <a:r>
              <a:rPr lang="en-US" sz="1000" dirty="0" smtClean="0">
                <a:latin typeface="Times New Roman" pitchFamily="18" charset="0"/>
              </a:rPr>
              <a:t>   </a:t>
            </a:r>
            <a:r>
              <a:rPr lang="en-US" sz="1000" dirty="0" smtClean="0">
                <a:solidFill>
                  <a:schemeClr val="bg1"/>
                </a:solidFill>
                <a:latin typeface="Times New Roman" pitchFamily="18" charset="0"/>
              </a:rPr>
              <a:t>Utility Regulatory Policy and Ratemaking</a:t>
            </a:r>
            <a:r>
              <a:rPr lang="en-US" sz="1000" dirty="0" smtClean="0">
                <a:latin typeface="Times New Roman" pitchFamily="18" charset="0"/>
              </a:rPr>
              <a:t>   </a:t>
            </a:r>
            <a:r>
              <a:rPr lang="en-US" sz="1000" dirty="0" smtClean="0">
                <a:solidFill>
                  <a:srgbClr val="C0C0C0"/>
                </a:solidFill>
                <a:latin typeface="Times New Roman" pitchFamily="18" charset="0"/>
              </a:rPr>
              <a:t>Valuation</a:t>
            </a:r>
            <a:r>
              <a:rPr lang="en-US" sz="1000" dirty="0" smtClean="0">
                <a:latin typeface="Times New Roman" pitchFamily="18" charset="0"/>
              </a:rPr>
              <a:t>   </a:t>
            </a:r>
            <a:r>
              <a:rPr lang="en-US" sz="1000" dirty="0" smtClean="0">
                <a:solidFill>
                  <a:schemeClr val="bg1"/>
                </a:solidFill>
                <a:latin typeface="Times New Roman" pitchFamily="18" charset="0"/>
              </a:rPr>
              <a:t>Electric Power   </a:t>
            </a:r>
            <a:r>
              <a:rPr lang="en-US" sz="1000" dirty="0" smtClean="0">
                <a:solidFill>
                  <a:srgbClr val="C0C0C0"/>
                </a:solidFill>
                <a:latin typeface="Times New Roman" pitchFamily="18" charset="0"/>
              </a:rPr>
              <a:t>Financial Institutions</a:t>
            </a:r>
            <a:r>
              <a:rPr lang="en-US" sz="1000" dirty="0" smtClean="0">
                <a:latin typeface="Times New Roman" pitchFamily="18" charset="0"/>
              </a:rPr>
              <a:t>   </a:t>
            </a:r>
            <a:r>
              <a:rPr lang="en-US" sz="1000" dirty="0" smtClean="0">
                <a:solidFill>
                  <a:schemeClr val="bg1"/>
                </a:solidFill>
                <a:latin typeface="Times New Roman" pitchFamily="18" charset="0"/>
              </a:rPr>
              <a:t>Natural Gas</a:t>
            </a:r>
            <a:r>
              <a:rPr lang="en-US" sz="1000" dirty="0" smtClean="0">
                <a:latin typeface="Times New Roman" pitchFamily="18" charset="0"/>
              </a:rPr>
              <a:t>   </a:t>
            </a:r>
            <a:r>
              <a:rPr lang="en-US" sz="1000" dirty="0" smtClean="0">
                <a:solidFill>
                  <a:srgbClr val="C0C0C0"/>
                </a:solidFill>
                <a:latin typeface="Times New Roman" pitchFamily="18" charset="0"/>
              </a:rPr>
              <a:t>Petroleum</a:t>
            </a:r>
            <a:r>
              <a:rPr lang="en-US" sz="1000" dirty="0" smtClean="0">
                <a:solidFill>
                  <a:schemeClr val="bg1"/>
                </a:solidFill>
                <a:latin typeface="Times New Roman" pitchFamily="18" charset="0"/>
              </a:rPr>
              <a:t>   Pharmaceuticals, Medical Devices, and Biotechnology</a:t>
            </a:r>
            <a:r>
              <a:rPr lang="en-US" sz="1000" dirty="0" smtClean="0">
                <a:latin typeface="Times New Roman" pitchFamily="18" charset="0"/>
              </a:rPr>
              <a:t>   </a:t>
            </a:r>
            <a:r>
              <a:rPr lang="en-US" sz="1000" dirty="0" smtClean="0">
                <a:solidFill>
                  <a:srgbClr val="C0C0C0"/>
                </a:solidFill>
                <a:latin typeface="Times New Roman" pitchFamily="18" charset="0"/>
              </a:rPr>
              <a:t>Telecommunications and Media</a:t>
            </a:r>
            <a:r>
              <a:rPr lang="en-US" sz="1000" dirty="0" smtClean="0">
                <a:solidFill>
                  <a:schemeClr val="bg1"/>
                </a:solidFill>
                <a:latin typeface="Times New Roman" pitchFamily="18" charset="0"/>
              </a:rPr>
              <a:t>   Transportation</a:t>
            </a:r>
            <a:endParaRPr lang="en-US" sz="2400" i="1" dirty="0" smtClean="0">
              <a:latin typeface="Times" charset="0"/>
            </a:endParaRPr>
          </a:p>
        </p:txBody>
      </p:sp>
      <p:sp>
        <p:nvSpPr>
          <p:cNvPr id="4" name="Rectangle 32"/>
          <p:cNvSpPr>
            <a:spLocks noChangeArrowheads="1"/>
          </p:cNvSpPr>
          <p:nvPr/>
        </p:nvSpPr>
        <p:spPr bwMode="gray">
          <a:xfrm>
            <a:off x="76200" y="5840413"/>
            <a:ext cx="1687513" cy="198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en-US" sz="700" dirty="0">
                <a:solidFill>
                  <a:schemeClr val="bg1"/>
                </a:solidFill>
                <a:latin typeface="Times New Roman" pitchFamily="18" charset="0"/>
              </a:rPr>
              <a:t>Copyright </a:t>
            </a:r>
            <a:r>
              <a:rPr lang="en-US" sz="600" dirty="0">
                <a:solidFill>
                  <a:schemeClr val="bg1"/>
                </a:solidFill>
                <a:latin typeface="Times New Roman" pitchFamily="18" charset="0"/>
              </a:rPr>
              <a:t>©</a:t>
            </a:r>
            <a:r>
              <a:rPr lang="en-US" sz="700" dirty="0">
                <a:solidFill>
                  <a:schemeClr val="bg1"/>
                </a:solidFill>
                <a:latin typeface="Times New Roman" pitchFamily="18" charset="0"/>
              </a:rPr>
              <a:t> 2012 </a:t>
            </a:r>
            <a:r>
              <a:rPr lang="en-US" sz="700" i="1" dirty="0">
                <a:solidFill>
                  <a:schemeClr val="bg1"/>
                </a:solidFill>
                <a:latin typeface="Times New Roman" pitchFamily="18" charset="0"/>
              </a:rPr>
              <a:t>The Brattle Group, Inc.</a:t>
            </a:r>
            <a:endParaRPr lang="en-US" sz="700" i="1" dirty="0">
              <a:latin typeface="ITC Officina Serif Book" charset="0"/>
            </a:endParaRPr>
          </a:p>
        </p:txBody>
      </p:sp>
      <p:sp>
        <p:nvSpPr>
          <p:cNvPr id="5" name="Rectangle 33"/>
          <p:cNvSpPr>
            <a:spLocks noChangeArrowheads="1"/>
          </p:cNvSpPr>
          <p:nvPr/>
        </p:nvSpPr>
        <p:spPr bwMode="gray">
          <a:xfrm>
            <a:off x="7948613" y="5829300"/>
            <a:ext cx="1119187"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en-US" sz="1000" b="1" dirty="0">
                <a:solidFill>
                  <a:schemeClr val="bg1"/>
                </a:solidFill>
                <a:latin typeface="Times New Roman" pitchFamily="18" charset="0"/>
              </a:rPr>
              <a:t>www.brattle.com</a:t>
            </a:r>
            <a:endParaRPr lang="en-US" sz="1000" b="1" dirty="0">
              <a:latin typeface="ITC Officina Serif Book" charset="0"/>
            </a:endParaRPr>
          </a:p>
        </p:txBody>
      </p:sp>
      <p:pic>
        <p:nvPicPr>
          <p:cNvPr id="6" name="Picture 3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4800" y="228600"/>
            <a:ext cx="3429000" cy="722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90520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507753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36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36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20661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63067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132635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143000"/>
            <a:ext cx="4495800"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495800"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06929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65898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443430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50686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231990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56526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gray">
          <a:xfrm>
            <a:off x="0" y="0"/>
            <a:ext cx="9144000" cy="1066800"/>
          </a:xfrm>
          <a:prstGeom prst="rect">
            <a:avLst/>
          </a:prstGeom>
          <a:solidFill>
            <a:srgbClr val="00467F"/>
          </a:solidFill>
          <a:ln w="9525">
            <a:solidFill>
              <a:srgbClr val="909090"/>
            </a:solidFill>
            <a:miter lim="800000"/>
            <a:headEnd/>
            <a:tailEnd/>
          </a:ln>
          <a:effectLst/>
          <a:extLst>
            <a:ext uri="{AF507438-7753-43E0-B8FC-AC1667EBCBE1}">
              <a14:hiddenEffects xmlns:a14="http://schemas.microsoft.com/office/drawing/2010/main" xmlns="">
                <a:effectLst>
                  <a:outerShdw dist="17961" dir="2700000" algn="ctr" rotWithShape="0">
                    <a:schemeClr val="bg1"/>
                  </a:outerShdw>
                </a:effectLst>
              </a14:hiddenEffects>
            </a:ext>
          </a:extLst>
        </p:spPr>
        <p:txBody>
          <a:bodyPr vert="horz" wrap="square" lIns="182880" tIns="45720" rIns="182880" bIns="45720" numCol="1" anchor="ctr" anchorCtr="0" compatLnSpc="1">
            <a:prstTxWarp prst="textNoShape">
              <a:avLst/>
            </a:prstTxWarp>
          </a:bodyPr>
          <a:lstStyle/>
          <a:p>
            <a:pPr lvl="0"/>
            <a:r>
              <a:rPr lang="en-US" smtClean="0"/>
              <a:t>  Click to edit Master title style</a:t>
            </a:r>
          </a:p>
        </p:txBody>
      </p:sp>
      <p:sp>
        <p:nvSpPr>
          <p:cNvPr id="1027" name="Rectangle 6"/>
          <p:cNvSpPr>
            <a:spLocks noGrp="1" noChangeArrowheads="1"/>
          </p:cNvSpPr>
          <p:nvPr>
            <p:ph type="body" idx="1"/>
          </p:nvPr>
        </p:nvSpPr>
        <p:spPr bwMode="auto">
          <a:xfrm>
            <a:off x="0" y="1143000"/>
            <a:ext cx="9144000" cy="5226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82880" tIns="45720" rIns="274320" bIns="45720" numCol="1" anchor="t" anchorCtr="0" compatLnSpc="1">
            <a:prstTxWarp prst="textNoShape">
              <a:avLst/>
            </a:prstTxWarp>
          </a:bodyPr>
          <a:lstStyle/>
          <a:p>
            <a:pPr lvl="0"/>
            <a:r>
              <a:rPr lang="en-US" smtClean="0"/>
              <a:t>  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Text Box 21"/>
          <p:cNvSpPr txBox="1">
            <a:spLocks noChangeArrowheads="1"/>
          </p:cNvSpPr>
          <p:nvPr/>
        </p:nvSpPr>
        <p:spPr bwMode="black">
          <a:xfrm>
            <a:off x="4191000" y="6567488"/>
            <a:ext cx="609600"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spcBef>
                <a:spcPct val="50000"/>
              </a:spcBef>
              <a:defRPr/>
            </a:pPr>
            <a:fld id="{D99D4079-CE20-4D67-8DFF-D46D8B0D0075}" type="slidenum">
              <a:rPr lang="en-US" sz="800" smtClean="0">
                <a:solidFill>
                  <a:srgbClr val="00467F"/>
                </a:solidFill>
              </a:rPr>
              <a:pPr>
                <a:spcBef>
                  <a:spcPct val="50000"/>
                </a:spcBef>
                <a:defRPr/>
              </a:pPr>
              <a:t>‹#›</a:t>
            </a:fld>
            <a:endParaRPr lang="en-US" sz="800" dirty="0" smtClean="0">
              <a:solidFill>
                <a:srgbClr val="00467F"/>
              </a:solidFill>
            </a:endParaRPr>
          </a:p>
        </p:txBody>
      </p:sp>
      <p:pic>
        <p:nvPicPr>
          <p:cNvPr id="1029" name="Picture 33" descr="The Brattle Group Sml TRANS"/>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7480300" y="6497638"/>
            <a:ext cx="1511300" cy="284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0" name="TextBox 1"/>
          <p:cNvSpPr txBox="1">
            <a:spLocks noChangeArrowheads="1"/>
          </p:cNvSpPr>
          <p:nvPr userDrawn="1"/>
        </p:nvSpPr>
        <p:spPr bwMode="auto">
          <a:xfrm>
            <a:off x="304800" y="6507163"/>
            <a:ext cx="3352800" cy="569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r>
              <a:rPr lang="en-US" sz="1100" b="1" i="1" dirty="0" smtClean="0">
                <a:solidFill>
                  <a:srgbClr val="00467F"/>
                </a:solidFill>
              </a:rPr>
              <a:t>MA DPU Electric Grid Modernization Workshop</a:t>
            </a:r>
            <a:endParaRPr lang="en-US" sz="1100" b="1" i="1" dirty="0">
              <a:solidFill>
                <a:srgbClr val="00467F"/>
              </a:solidFill>
            </a:endParaRPr>
          </a:p>
          <a:p>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sldNum="0" hdr="0" ftr="0"/>
  <p:txStyles>
    <p:titleStyle>
      <a:lvl1pPr algn="l" rtl="0" eaLnBrk="0" fontAlgn="base" hangingPunct="0">
        <a:spcBef>
          <a:spcPct val="0"/>
        </a:spcBef>
        <a:spcAft>
          <a:spcPct val="0"/>
        </a:spcAft>
        <a:tabLst>
          <a:tab pos="8748713" algn="r"/>
        </a:tabLst>
        <a:defRPr sz="2800" b="1">
          <a:solidFill>
            <a:schemeClr val="bg1"/>
          </a:solidFill>
          <a:latin typeface="+mj-lt"/>
          <a:ea typeface="+mj-ea"/>
          <a:cs typeface="+mj-cs"/>
        </a:defRPr>
      </a:lvl1pPr>
      <a:lvl2pPr algn="l" rtl="0" eaLnBrk="0" fontAlgn="base" hangingPunct="0">
        <a:spcBef>
          <a:spcPct val="0"/>
        </a:spcBef>
        <a:spcAft>
          <a:spcPct val="0"/>
        </a:spcAft>
        <a:tabLst>
          <a:tab pos="8748713" algn="r"/>
        </a:tabLst>
        <a:defRPr sz="2800" b="1">
          <a:solidFill>
            <a:schemeClr val="bg1"/>
          </a:solidFill>
          <a:latin typeface="Arial" charset="0"/>
        </a:defRPr>
      </a:lvl2pPr>
      <a:lvl3pPr algn="l" rtl="0" eaLnBrk="0" fontAlgn="base" hangingPunct="0">
        <a:spcBef>
          <a:spcPct val="0"/>
        </a:spcBef>
        <a:spcAft>
          <a:spcPct val="0"/>
        </a:spcAft>
        <a:tabLst>
          <a:tab pos="8748713" algn="r"/>
        </a:tabLst>
        <a:defRPr sz="2800" b="1">
          <a:solidFill>
            <a:schemeClr val="bg1"/>
          </a:solidFill>
          <a:latin typeface="Arial" charset="0"/>
        </a:defRPr>
      </a:lvl3pPr>
      <a:lvl4pPr algn="l" rtl="0" eaLnBrk="0" fontAlgn="base" hangingPunct="0">
        <a:spcBef>
          <a:spcPct val="0"/>
        </a:spcBef>
        <a:spcAft>
          <a:spcPct val="0"/>
        </a:spcAft>
        <a:tabLst>
          <a:tab pos="8748713" algn="r"/>
        </a:tabLst>
        <a:defRPr sz="2800" b="1">
          <a:solidFill>
            <a:schemeClr val="bg1"/>
          </a:solidFill>
          <a:latin typeface="Arial" charset="0"/>
        </a:defRPr>
      </a:lvl4pPr>
      <a:lvl5pPr algn="l" rtl="0" eaLnBrk="0" fontAlgn="base" hangingPunct="0">
        <a:spcBef>
          <a:spcPct val="0"/>
        </a:spcBef>
        <a:spcAft>
          <a:spcPct val="0"/>
        </a:spcAft>
        <a:tabLst>
          <a:tab pos="8748713" algn="r"/>
        </a:tabLst>
        <a:defRPr sz="2800" b="1">
          <a:solidFill>
            <a:schemeClr val="bg1"/>
          </a:solidFill>
          <a:latin typeface="Arial" charset="0"/>
        </a:defRPr>
      </a:lvl5pPr>
      <a:lvl6pPr marL="457200" algn="l" rtl="0" fontAlgn="base">
        <a:spcBef>
          <a:spcPct val="0"/>
        </a:spcBef>
        <a:spcAft>
          <a:spcPct val="0"/>
        </a:spcAft>
        <a:tabLst>
          <a:tab pos="8748713" algn="r"/>
        </a:tabLst>
        <a:defRPr sz="2800" b="1">
          <a:solidFill>
            <a:schemeClr val="bg1"/>
          </a:solidFill>
          <a:latin typeface="Arial" charset="0"/>
        </a:defRPr>
      </a:lvl6pPr>
      <a:lvl7pPr marL="914400" algn="l" rtl="0" fontAlgn="base">
        <a:spcBef>
          <a:spcPct val="0"/>
        </a:spcBef>
        <a:spcAft>
          <a:spcPct val="0"/>
        </a:spcAft>
        <a:tabLst>
          <a:tab pos="8748713" algn="r"/>
        </a:tabLst>
        <a:defRPr sz="2800" b="1">
          <a:solidFill>
            <a:schemeClr val="bg1"/>
          </a:solidFill>
          <a:latin typeface="Arial" charset="0"/>
        </a:defRPr>
      </a:lvl7pPr>
      <a:lvl8pPr marL="1371600" algn="l" rtl="0" fontAlgn="base">
        <a:spcBef>
          <a:spcPct val="0"/>
        </a:spcBef>
        <a:spcAft>
          <a:spcPct val="0"/>
        </a:spcAft>
        <a:tabLst>
          <a:tab pos="8748713" algn="r"/>
        </a:tabLst>
        <a:defRPr sz="2800" b="1">
          <a:solidFill>
            <a:schemeClr val="bg1"/>
          </a:solidFill>
          <a:latin typeface="Arial" charset="0"/>
        </a:defRPr>
      </a:lvl8pPr>
      <a:lvl9pPr marL="1828800" algn="l" rtl="0" fontAlgn="base">
        <a:spcBef>
          <a:spcPct val="0"/>
        </a:spcBef>
        <a:spcAft>
          <a:spcPct val="0"/>
        </a:spcAft>
        <a:tabLst>
          <a:tab pos="8748713" algn="r"/>
        </a:tabLst>
        <a:defRPr sz="2800" b="1">
          <a:solidFill>
            <a:schemeClr val="bg1"/>
          </a:solidFill>
          <a:latin typeface="Arial" charset="0"/>
        </a:defRPr>
      </a:lvl9pPr>
    </p:titleStyle>
    <p:bodyStyle>
      <a:lvl1pPr marL="55563" indent="-55563" algn="l" rtl="0" eaLnBrk="0" fontAlgn="base" hangingPunct="0">
        <a:spcBef>
          <a:spcPct val="20000"/>
        </a:spcBef>
        <a:spcAft>
          <a:spcPct val="0"/>
        </a:spcAft>
        <a:buClr>
          <a:schemeClr val="bg1"/>
        </a:buClr>
        <a:buFont typeface="Times New Roman" pitchFamily="18" charset="0"/>
        <a:buChar char=" "/>
        <a:defRPr sz="2400" b="1">
          <a:solidFill>
            <a:schemeClr val="tx1"/>
          </a:solidFill>
          <a:latin typeface="+mn-lt"/>
          <a:ea typeface="+mn-ea"/>
          <a:cs typeface="+mn-cs"/>
        </a:defRPr>
      </a:lvl1pPr>
      <a:lvl2pPr marL="573088" indent="-228600" algn="l" rtl="0" eaLnBrk="0" fontAlgn="base" hangingPunct="0">
        <a:spcBef>
          <a:spcPct val="20000"/>
        </a:spcBef>
        <a:spcAft>
          <a:spcPct val="0"/>
        </a:spcAft>
        <a:buClr>
          <a:srgbClr val="00467F"/>
        </a:buClr>
        <a:buSzPct val="90000"/>
        <a:buFont typeface="Times New Roman" pitchFamily="18" charset="0"/>
        <a:buChar char="♦"/>
        <a:defRPr sz="2400">
          <a:solidFill>
            <a:schemeClr val="tx1"/>
          </a:solidFill>
          <a:latin typeface="+mn-lt"/>
        </a:defRPr>
      </a:lvl2pPr>
      <a:lvl3pPr marL="1028700" indent="-228600" algn="l" rtl="0" eaLnBrk="0" fontAlgn="base" hangingPunct="0">
        <a:spcBef>
          <a:spcPct val="20000"/>
        </a:spcBef>
        <a:spcAft>
          <a:spcPct val="0"/>
        </a:spcAft>
        <a:buClr>
          <a:srgbClr val="00467F"/>
        </a:buClr>
        <a:buSzPct val="120000"/>
        <a:buChar char="•"/>
        <a:defRPr sz="2000">
          <a:solidFill>
            <a:schemeClr val="tx1"/>
          </a:solidFill>
          <a:latin typeface="+mn-lt"/>
        </a:defRPr>
      </a:lvl3pPr>
      <a:lvl4pPr marL="1484313" indent="-228600" algn="l" rtl="0" eaLnBrk="0" fontAlgn="base" hangingPunct="0">
        <a:spcBef>
          <a:spcPct val="20000"/>
        </a:spcBef>
        <a:spcAft>
          <a:spcPct val="0"/>
        </a:spcAft>
        <a:buClr>
          <a:srgbClr val="00467F"/>
        </a:buClr>
        <a:buSzPct val="65000"/>
        <a:buFont typeface="Arial" charset="0"/>
        <a:buChar char="■"/>
        <a:defRPr sz="2000">
          <a:solidFill>
            <a:schemeClr val="tx1"/>
          </a:solidFill>
          <a:latin typeface="+mn-lt"/>
        </a:defRPr>
      </a:lvl4pPr>
      <a:lvl5pPr marL="1938338" indent="-228600" algn="l" rtl="0" eaLnBrk="0" fontAlgn="base" hangingPunct="0">
        <a:spcBef>
          <a:spcPct val="20000"/>
        </a:spcBef>
        <a:spcAft>
          <a:spcPct val="0"/>
        </a:spcAft>
        <a:buClr>
          <a:srgbClr val="00467F"/>
        </a:buClr>
        <a:buSzPct val="75000"/>
        <a:buFont typeface="Arial" charset="0"/>
        <a:buChar char="♦"/>
        <a:defRPr>
          <a:solidFill>
            <a:schemeClr val="tx1"/>
          </a:solidFill>
          <a:latin typeface="+mn-lt"/>
        </a:defRPr>
      </a:lvl5pPr>
      <a:lvl6pPr marL="2395538" indent="-228600" algn="l" rtl="0" fontAlgn="base">
        <a:spcBef>
          <a:spcPct val="20000"/>
        </a:spcBef>
        <a:spcAft>
          <a:spcPct val="0"/>
        </a:spcAft>
        <a:buClr>
          <a:srgbClr val="00467F"/>
        </a:buClr>
        <a:buSzPct val="75000"/>
        <a:buFont typeface="Arial" charset="0"/>
        <a:buChar char="♦"/>
        <a:defRPr>
          <a:solidFill>
            <a:schemeClr val="tx1"/>
          </a:solidFill>
          <a:latin typeface="+mn-lt"/>
        </a:defRPr>
      </a:lvl6pPr>
      <a:lvl7pPr marL="2852738" indent="-228600" algn="l" rtl="0" fontAlgn="base">
        <a:spcBef>
          <a:spcPct val="20000"/>
        </a:spcBef>
        <a:spcAft>
          <a:spcPct val="0"/>
        </a:spcAft>
        <a:buClr>
          <a:srgbClr val="00467F"/>
        </a:buClr>
        <a:buSzPct val="75000"/>
        <a:buFont typeface="Arial" charset="0"/>
        <a:buChar char="♦"/>
        <a:defRPr>
          <a:solidFill>
            <a:schemeClr val="tx1"/>
          </a:solidFill>
          <a:latin typeface="+mn-lt"/>
        </a:defRPr>
      </a:lvl7pPr>
      <a:lvl8pPr marL="3309938" indent="-228600" algn="l" rtl="0" fontAlgn="base">
        <a:spcBef>
          <a:spcPct val="20000"/>
        </a:spcBef>
        <a:spcAft>
          <a:spcPct val="0"/>
        </a:spcAft>
        <a:buClr>
          <a:srgbClr val="00467F"/>
        </a:buClr>
        <a:buSzPct val="75000"/>
        <a:buFont typeface="Arial" charset="0"/>
        <a:buChar char="♦"/>
        <a:defRPr>
          <a:solidFill>
            <a:schemeClr val="tx1"/>
          </a:solidFill>
          <a:latin typeface="+mn-lt"/>
        </a:defRPr>
      </a:lvl8pPr>
      <a:lvl9pPr marL="3767138" indent="-228600" algn="l" rtl="0" fontAlgn="base">
        <a:spcBef>
          <a:spcPct val="20000"/>
        </a:spcBef>
        <a:spcAft>
          <a:spcPct val="0"/>
        </a:spcAft>
        <a:buClr>
          <a:srgbClr val="00467F"/>
        </a:buClr>
        <a:buSzPct val="75000"/>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brattle.com/_documents/UploadLibrary/Upload990.pdf" TargetMode="External"/><Relationship Id="rId2" Type="http://schemas.openxmlformats.org/officeDocument/2006/relationships/hyperlink" Target="http://www.raponline.org/topic/global-power-best-practice-series" TargetMode="External"/><Relationship Id="rId1" Type="http://schemas.openxmlformats.org/officeDocument/2006/relationships/slideLayout" Target="../slideLayouts/slideLayout2.xml"/><Relationship Id="rId5" Type="http://schemas.openxmlformats.org/officeDocument/2006/relationships/hyperlink" Target="http://www.cato.org/pubs/regulation/regv34n3/regv34n3-5.pdf" TargetMode="External"/><Relationship Id="rId4" Type="http://schemas.openxmlformats.org/officeDocument/2006/relationships/hyperlink" Target="http://papers.ssrn.com/sol3/papers.cfm?abstract_id=2020587"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ferc.gov/legal/staff-reports/06-09-demand-response.pdf" TargetMode="External"/><Relationship Id="rId2" Type="http://schemas.openxmlformats.org/officeDocument/2006/relationships/hyperlink" Target="http://www.aemc.gov.au/market-reviews/open/power-of-choice-update-page.html" TargetMode="External"/><Relationship Id="rId1" Type="http://schemas.openxmlformats.org/officeDocument/2006/relationships/slideLayout" Target="../slideLayouts/slideLayout2.xml"/><Relationship Id="rId6" Type="http://schemas.openxmlformats.org/officeDocument/2006/relationships/hyperlink" Target="http://www.fortnightly.com/archive/puf_archive_1110.cfm" TargetMode="External"/><Relationship Id="rId5" Type="http://schemas.openxmlformats.org/officeDocument/2006/relationships/hyperlink" Target="http://www.smartgridnews.com/artman/publish/Technologies_Metering/Smart-meter-mandate-coming-for-Australia-5271.html" TargetMode="External"/><Relationship Id="rId4" Type="http://schemas.openxmlformats.org/officeDocument/2006/relationships/hyperlink" Target="http://www.metering.com/node/21810"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brattle.com/" TargetMode="External"/><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p:cNvSpPr>
            <a:spLocks noGrp="1" noChangeAspect="1" noChangeArrowheads="1"/>
          </p:cNvSpPr>
          <p:nvPr/>
        </p:nvSpPr>
        <p:spPr bwMode="gray">
          <a:xfrm>
            <a:off x="1828800" y="1289050"/>
            <a:ext cx="5562600" cy="5111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1"/>
          <a:lstStyle/>
          <a:p>
            <a:r>
              <a:rPr lang="en-US" sz="3600" b="1" dirty="0" smtClean="0">
                <a:solidFill>
                  <a:schemeClr val="bg1"/>
                </a:solidFill>
              </a:rPr>
              <a:t>Customer-Facing Developments of </a:t>
            </a:r>
          </a:p>
          <a:p>
            <a:r>
              <a:rPr lang="en-US" sz="3600" b="1" dirty="0" smtClean="0">
                <a:solidFill>
                  <a:schemeClr val="bg1"/>
                </a:solidFill>
              </a:rPr>
              <a:t>the Smart Grid</a:t>
            </a:r>
            <a:endParaRPr lang="en-US" sz="3600" dirty="0">
              <a:solidFill>
                <a:schemeClr val="bg1"/>
              </a:solidFill>
            </a:endParaRPr>
          </a:p>
          <a:p>
            <a:endParaRPr lang="en-US" sz="1600" dirty="0" smtClean="0">
              <a:solidFill>
                <a:schemeClr val="bg1"/>
              </a:solidFill>
            </a:endParaRPr>
          </a:p>
          <a:p>
            <a:endParaRPr lang="en-US" sz="1600" dirty="0">
              <a:solidFill>
                <a:schemeClr val="bg1"/>
              </a:solidFill>
            </a:endParaRPr>
          </a:p>
          <a:p>
            <a:endParaRPr lang="en-US" sz="1600" dirty="0" smtClean="0">
              <a:solidFill>
                <a:schemeClr val="bg1"/>
              </a:solidFill>
            </a:endParaRPr>
          </a:p>
          <a:p>
            <a:endParaRPr lang="en-US" sz="800" dirty="0">
              <a:solidFill>
                <a:schemeClr val="bg1"/>
              </a:solidFill>
            </a:endParaRPr>
          </a:p>
          <a:p>
            <a:endParaRPr lang="en-US" sz="1600" dirty="0">
              <a:solidFill>
                <a:schemeClr val="bg1"/>
              </a:solidFill>
            </a:endParaRPr>
          </a:p>
          <a:p>
            <a:endParaRPr lang="en-US" sz="1800" b="1" dirty="0" smtClean="0">
              <a:solidFill>
                <a:schemeClr val="bg1"/>
              </a:solidFill>
            </a:endParaRPr>
          </a:p>
          <a:p>
            <a:endParaRPr lang="en-US" sz="1800" b="1" dirty="0">
              <a:solidFill>
                <a:schemeClr val="bg1"/>
              </a:solidFill>
            </a:endParaRPr>
          </a:p>
          <a:p>
            <a:r>
              <a:rPr lang="en-US" sz="1800" b="1" dirty="0" smtClean="0">
                <a:solidFill>
                  <a:schemeClr val="bg1"/>
                </a:solidFill>
              </a:rPr>
              <a:t>Ahmad Faruqui, Philip Q Hanser, and Sanem Sergici</a:t>
            </a:r>
          </a:p>
          <a:p>
            <a:endParaRPr lang="en-US" sz="1800" b="1" dirty="0">
              <a:solidFill>
                <a:schemeClr val="bg1"/>
              </a:solidFill>
            </a:endParaRPr>
          </a:p>
          <a:p>
            <a:r>
              <a:rPr lang="en-US" sz="1400" dirty="0" smtClean="0">
                <a:solidFill>
                  <a:schemeClr val="bg1"/>
                </a:solidFill>
              </a:rPr>
              <a:t>Electric Grid Modernization Workshop</a:t>
            </a:r>
          </a:p>
          <a:p>
            <a:r>
              <a:rPr lang="en-US" sz="1400" dirty="0" smtClean="0">
                <a:solidFill>
                  <a:schemeClr val="bg1"/>
                </a:solidFill>
              </a:rPr>
              <a:t>Massachusetts Department of Public Utilities</a:t>
            </a:r>
            <a:endParaRPr lang="en-US" sz="1400" dirty="0">
              <a:solidFill>
                <a:schemeClr val="bg1"/>
              </a:solidFill>
            </a:endParaRPr>
          </a:p>
          <a:p>
            <a:r>
              <a:rPr lang="en-US" sz="1400" dirty="0" smtClean="0">
                <a:solidFill>
                  <a:schemeClr val="bg1"/>
                </a:solidFill>
              </a:rPr>
              <a:t>Boston, Massachusetts</a:t>
            </a:r>
            <a:endParaRPr lang="en-US" sz="1400" dirty="0">
              <a:solidFill>
                <a:schemeClr val="bg1"/>
              </a:solidFill>
            </a:endParaRPr>
          </a:p>
          <a:p>
            <a:r>
              <a:rPr lang="en-US" sz="1600" b="1" dirty="0">
                <a:solidFill>
                  <a:schemeClr val="bg1"/>
                </a:solidFill>
              </a:rPr>
              <a:t/>
            </a:r>
            <a:br>
              <a:rPr lang="en-US" sz="1600" b="1" dirty="0">
                <a:solidFill>
                  <a:schemeClr val="bg1"/>
                </a:solidFill>
              </a:rPr>
            </a:br>
            <a:r>
              <a:rPr lang="en-US" sz="1600" b="1" dirty="0">
                <a:solidFill>
                  <a:schemeClr val="bg1"/>
                </a:solidFill>
              </a:rPr>
              <a:t>November </a:t>
            </a:r>
            <a:r>
              <a:rPr lang="en-US" sz="1600" b="1" dirty="0" smtClean="0">
                <a:solidFill>
                  <a:schemeClr val="bg1"/>
                </a:solidFill>
              </a:rPr>
              <a:t>14, </a:t>
            </a:r>
            <a:r>
              <a:rPr lang="en-US" sz="1600" b="1" dirty="0">
                <a:solidFill>
                  <a:schemeClr val="bg1"/>
                </a:solidFill>
              </a:rPr>
              <a:t>2012</a:t>
            </a: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7453" y="2562102"/>
            <a:ext cx="1232985" cy="1346039"/>
          </a:xfrm>
          <a:prstGeom prst="rect">
            <a:avLst/>
          </a:prstGeom>
        </p:spPr>
      </p:pic>
      <p:sp>
        <p:nvSpPr>
          <p:cNvPr id="4" name="Text Box 5"/>
          <p:cNvSpPr txBox="1">
            <a:spLocks noChangeArrowheads="1"/>
          </p:cNvSpPr>
          <p:nvPr/>
        </p:nvSpPr>
        <p:spPr bwMode="auto">
          <a:xfrm>
            <a:off x="1896204" y="5850792"/>
            <a:ext cx="6096000" cy="198438"/>
          </a:xfrm>
          <a:prstGeom prst="rect">
            <a:avLst/>
          </a:prstGeom>
          <a:noFill/>
          <a:ln w="9525">
            <a:noFill/>
            <a:miter lim="800000"/>
            <a:headEnd/>
            <a:tailEnd/>
          </a:ln>
          <a:effectLst/>
        </p:spPr>
        <p:txBody>
          <a:bodyPr>
            <a:spAutoFit/>
          </a:bodyPr>
          <a:lstStyle/>
          <a:p>
            <a:pPr>
              <a:spcBef>
                <a:spcPct val="50000"/>
              </a:spcBef>
            </a:pPr>
            <a:r>
              <a:rPr lang="en-US" sz="700" dirty="0">
                <a:solidFill>
                  <a:schemeClr val="bg1"/>
                </a:solidFill>
              </a:rPr>
              <a:t>The views expressed in this </a:t>
            </a:r>
            <a:r>
              <a:rPr lang="en-US" sz="700" dirty="0" smtClean="0">
                <a:solidFill>
                  <a:schemeClr val="bg1"/>
                </a:solidFill>
              </a:rPr>
              <a:t>presentation are </a:t>
            </a:r>
            <a:r>
              <a:rPr lang="en-US" sz="700" dirty="0">
                <a:solidFill>
                  <a:schemeClr val="bg1"/>
                </a:solidFill>
              </a:rPr>
              <a:t>strictly those of the authors and do not necessarily state or reflect the views of </a:t>
            </a:r>
            <a:r>
              <a:rPr lang="en-US" sz="700" i="1" dirty="0">
                <a:solidFill>
                  <a:schemeClr val="bg1"/>
                </a:solidFill>
              </a:rPr>
              <a:t>The Brattle Group, Inc</a:t>
            </a:r>
            <a:r>
              <a:rPr lang="en-US" sz="700" dirty="0">
                <a:solidFill>
                  <a:schemeClr val="bg1"/>
                </a:solidFill>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Societal Costs of the Twenty-year AMI Rollout are Estimated per Customer</a:t>
            </a:r>
            <a:endParaRPr lang="en-US" dirty="0"/>
          </a:p>
        </p:txBody>
      </p:sp>
      <p:sp>
        <p:nvSpPr>
          <p:cNvPr id="4" name="TextBox 3"/>
          <p:cNvSpPr txBox="1"/>
          <p:nvPr/>
        </p:nvSpPr>
        <p:spPr>
          <a:xfrm>
            <a:off x="838200" y="4563504"/>
            <a:ext cx="7696200" cy="1815882"/>
          </a:xfrm>
          <a:prstGeom prst="rect">
            <a:avLst/>
          </a:prstGeom>
          <a:noFill/>
        </p:spPr>
        <p:txBody>
          <a:bodyPr wrap="square" rtlCol="0">
            <a:spAutoFit/>
          </a:bodyPr>
          <a:lstStyle/>
          <a:p>
            <a:pPr algn="l"/>
            <a:r>
              <a:rPr lang="en-US" sz="1400" dirty="0" smtClean="0"/>
              <a:t>(1) The cost of installation is included in these price estimates.</a:t>
            </a:r>
          </a:p>
          <a:p>
            <a:pPr algn="l"/>
            <a:r>
              <a:rPr lang="en-US" sz="1400" dirty="0" smtClean="0"/>
              <a:t>(2) We assume a PEV cost premium of $9,500 in 2012.</a:t>
            </a:r>
          </a:p>
          <a:p>
            <a:pPr algn="l"/>
            <a:r>
              <a:rPr lang="en-US" sz="1400" dirty="0" smtClean="0"/>
              <a:t>(3) </a:t>
            </a:r>
            <a:r>
              <a:rPr lang="en-US" sz="1400" dirty="0"/>
              <a:t>AMI cost is net of operational savings; this cost is assumed to be a one-time cost for all </a:t>
            </a:r>
            <a:r>
              <a:rPr lang="en-US" sz="1400" dirty="0" smtClean="0"/>
              <a:t>customers</a:t>
            </a:r>
          </a:p>
          <a:p>
            <a:pPr algn="l"/>
            <a:r>
              <a:rPr lang="en-US" sz="1400" dirty="0" smtClean="0"/>
              <a:t>(4) </a:t>
            </a:r>
            <a:r>
              <a:rPr lang="en-US" sz="1400" dirty="0"/>
              <a:t>In the first ten years of the forecast, nominal technology </a:t>
            </a:r>
            <a:r>
              <a:rPr lang="en-US" sz="1400" dirty="0" smtClean="0"/>
              <a:t>costs (apart from AMI) </a:t>
            </a:r>
            <a:r>
              <a:rPr lang="en-US" sz="1400" dirty="0"/>
              <a:t>decrease at a rate of 16% per </a:t>
            </a:r>
            <a:r>
              <a:rPr lang="en-US" sz="1400" dirty="0" smtClean="0"/>
              <a:t>year. </a:t>
            </a:r>
            <a:r>
              <a:rPr lang="en-US" sz="1400" dirty="0"/>
              <a:t>In the next ten years, the costs decrease at a rate of 8% per </a:t>
            </a:r>
            <a:r>
              <a:rPr lang="en-US" sz="1400" dirty="0" smtClean="0"/>
              <a:t>year.</a:t>
            </a:r>
          </a:p>
          <a:p>
            <a:pPr algn="l"/>
            <a:r>
              <a:rPr lang="en-US" sz="1400" dirty="0" smtClean="0"/>
              <a:t>(5) Display is in-home display, PCT is programmable communicating thermostat, DLC is direct load control and HEMS is home energy management system</a:t>
            </a:r>
          </a:p>
        </p:txBody>
      </p:sp>
      <p:pic>
        <p:nvPicPr>
          <p:cNvPr id="2050"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xmlns="" val="0"/>
              </a:ext>
            </a:extLst>
          </a:blip>
          <a:srcRect l="-332" t="27883" r="35004"/>
          <a:stretch/>
        </p:blipFill>
        <p:spPr bwMode="auto">
          <a:xfrm>
            <a:off x="1766663" y="1765816"/>
            <a:ext cx="5367562" cy="27061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1771650" y="1272659"/>
            <a:ext cx="5410200" cy="646331"/>
          </a:xfrm>
          <a:prstGeom prst="rect">
            <a:avLst/>
          </a:prstGeom>
          <a:solidFill>
            <a:srgbClr val="00467F"/>
          </a:solidFill>
        </p:spPr>
        <p:txBody>
          <a:bodyPr wrap="square" rtlCol="0">
            <a:spAutoFit/>
          </a:bodyPr>
          <a:lstStyle/>
          <a:p>
            <a:r>
              <a:rPr lang="en-US" sz="1800" b="1" dirty="0" smtClean="0">
                <a:solidFill>
                  <a:schemeClr val="bg1"/>
                </a:solidFill>
              </a:rPr>
              <a:t>Per-customer Technology Costs in 2012</a:t>
            </a:r>
          </a:p>
          <a:p>
            <a:r>
              <a:rPr lang="en-US" sz="1800" b="1" dirty="0" smtClean="0">
                <a:solidFill>
                  <a:schemeClr val="bg1"/>
                </a:solidFill>
              </a:rPr>
              <a:t>(Residential &amp; Small C&amp;I)</a:t>
            </a:r>
            <a:endParaRPr lang="en-US" sz="1800" b="1" dirty="0">
              <a:solidFill>
                <a:schemeClr val="bg1"/>
              </a:solidFill>
            </a:endParaRPr>
          </a:p>
        </p:txBody>
      </p:sp>
    </p:spTree>
    <p:extLst>
      <p:ext uri="{BB962C8B-B14F-4D97-AF65-F5344CB8AC3E}">
        <p14:creationId xmlns:p14="http://schemas.microsoft.com/office/powerpoint/2010/main" xmlns="" val="1857639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Illustrative Scenario Assumes Full AMI Deployment and Opt-Out Dynamic Pricing in Massachusetts</a:t>
            </a:r>
            <a:endParaRPr lang="en-US" dirty="0"/>
          </a:p>
        </p:txBody>
      </p:sp>
      <p:pic>
        <p:nvPicPr>
          <p:cNvPr id="1029" name="Picture 5"/>
          <p:cNvPicPr>
            <a:picLocks noGrp="1" noChangeAspect="1" noChangeArrowheads="1"/>
          </p:cNvPicPr>
          <p:nvPr>
            <p:ph idx="1"/>
          </p:nvPr>
        </p:nvPicPr>
        <p:blipFill rotWithShape="1">
          <a:blip r:embed="rId2" cstate="print">
            <a:extLst>
              <a:ext uri="{28A0092B-C50C-407E-A947-70E740481C1C}">
                <a14:useLocalDpi xmlns:a14="http://schemas.microsoft.com/office/drawing/2010/main" xmlns="" val="0"/>
              </a:ext>
            </a:extLst>
          </a:blip>
          <a:srcRect t="6968"/>
          <a:stretch/>
        </p:blipFill>
        <p:spPr bwMode="auto">
          <a:xfrm>
            <a:off x="76200" y="2146074"/>
            <a:ext cx="5410200" cy="36451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Content Placeholder 2"/>
          <p:cNvSpPr txBox="1">
            <a:spLocks/>
          </p:cNvSpPr>
          <p:nvPr/>
        </p:nvSpPr>
        <p:spPr bwMode="auto">
          <a:xfrm>
            <a:off x="5284524" y="1692134"/>
            <a:ext cx="3859475" cy="48392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82880" tIns="45720" rIns="274320" bIns="45720" numCol="1" anchor="t" anchorCtr="0" compatLnSpc="1">
            <a:prstTxWarp prst="textNoShape">
              <a:avLst/>
            </a:prstTxWarp>
            <a:normAutofit fontScale="55000" lnSpcReduction="20000"/>
          </a:bodyPr>
          <a:lstStyle>
            <a:lvl1pPr marL="55563" indent="-55563" algn="l" rtl="0" eaLnBrk="0" fontAlgn="base" hangingPunct="0">
              <a:spcBef>
                <a:spcPct val="20000"/>
              </a:spcBef>
              <a:spcAft>
                <a:spcPct val="0"/>
              </a:spcAft>
              <a:buClr>
                <a:schemeClr val="bg1"/>
              </a:buClr>
              <a:buFont typeface="Times New Roman" pitchFamily="18" charset="0"/>
              <a:buChar char=" "/>
              <a:defRPr sz="2400" b="1">
                <a:solidFill>
                  <a:schemeClr val="tx1"/>
                </a:solidFill>
                <a:latin typeface="+mn-lt"/>
                <a:ea typeface="+mn-ea"/>
                <a:cs typeface="+mn-cs"/>
              </a:defRPr>
            </a:lvl1pPr>
            <a:lvl2pPr marL="573088" indent="-228600" algn="l" rtl="0" eaLnBrk="0" fontAlgn="base" hangingPunct="0">
              <a:spcBef>
                <a:spcPct val="20000"/>
              </a:spcBef>
              <a:spcAft>
                <a:spcPct val="0"/>
              </a:spcAft>
              <a:buClr>
                <a:srgbClr val="00467F"/>
              </a:buClr>
              <a:buSzPct val="90000"/>
              <a:buFont typeface="Times New Roman" pitchFamily="18" charset="0"/>
              <a:buChar char="♦"/>
              <a:defRPr sz="2400">
                <a:solidFill>
                  <a:schemeClr val="tx1"/>
                </a:solidFill>
                <a:latin typeface="+mn-lt"/>
              </a:defRPr>
            </a:lvl2pPr>
            <a:lvl3pPr marL="1028700" indent="-228600" algn="l" rtl="0" eaLnBrk="0" fontAlgn="base" hangingPunct="0">
              <a:spcBef>
                <a:spcPct val="20000"/>
              </a:spcBef>
              <a:spcAft>
                <a:spcPct val="0"/>
              </a:spcAft>
              <a:buClr>
                <a:srgbClr val="00467F"/>
              </a:buClr>
              <a:buSzPct val="120000"/>
              <a:buChar char="•"/>
              <a:defRPr sz="2000">
                <a:solidFill>
                  <a:schemeClr val="tx1"/>
                </a:solidFill>
                <a:latin typeface="+mn-lt"/>
              </a:defRPr>
            </a:lvl3pPr>
            <a:lvl4pPr marL="1484313" indent="-228600" algn="l" rtl="0" eaLnBrk="0" fontAlgn="base" hangingPunct="0">
              <a:spcBef>
                <a:spcPct val="20000"/>
              </a:spcBef>
              <a:spcAft>
                <a:spcPct val="0"/>
              </a:spcAft>
              <a:buClr>
                <a:srgbClr val="00467F"/>
              </a:buClr>
              <a:buSzPct val="65000"/>
              <a:buFont typeface="Arial" charset="0"/>
              <a:buChar char="■"/>
              <a:defRPr sz="2000">
                <a:solidFill>
                  <a:schemeClr val="tx1"/>
                </a:solidFill>
                <a:latin typeface="+mn-lt"/>
              </a:defRPr>
            </a:lvl4pPr>
            <a:lvl5pPr marL="1938338" indent="-228600" algn="l" rtl="0" eaLnBrk="0" fontAlgn="base" hangingPunct="0">
              <a:spcBef>
                <a:spcPct val="20000"/>
              </a:spcBef>
              <a:spcAft>
                <a:spcPct val="0"/>
              </a:spcAft>
              <a:buClr>
                <a:srgbClr val="00467F"/>
              </a:buClr>
              <a:buSzPct val="75000"/>
              <a:buFont typeface="Arial" charset="0"/>
              <a:buChar char="♦"/>
              <a:defRPr>
                <a:solidFill>
                  <a:schemeClr val="tx1"/>
                </a:solidFill>
                <a:latin typeface="+mn-lt"/>
              </a:defRPr>
            </a:lvl5pPr>
            <a:lvl6pPr marL="2395538" indent="-228600" algn="l" rtl="0" fontAlgn="base">
              <a:spcBef>
                <a:spcPct val="20000"/>
              </a:spcBef>
              <a:spcAft>
                <a:spcPct val="0"/>
              </a:spcAft>
              <a:buClr>
                <a:srgbClr val="00467F"/>
              </a:buClr>
              <a:buSzPct val="75000"/>
              <a:buFont typeface="Arial" charset="0"/>
              <a:buChar char="♦"/>
              <a:defRPr>
                <a:solidFill>
                  <a:schemeClr val="tx1"/>
                </a:solidFill>
                <a:latin typeface="+mn-lt"/>
              </a:defRPr>
            </a:lvl6pPr>
            <a:lvl7pPr marL="2852738" indent="-228600" algn="l" rtl="0" fontAlgn="base">
              <a:spcBef>
                <a:spcPct val="20000"/>
              </a:spcBef>
              <a:spcAft>
                <a:spcPct val="0"/>
              </a:spcAft>
              <a:buClr>
                <a:srgbClr val="00467F"/>
              </a:buClr>
              <a:buSzPct val="75000"/>
              <a:buFont typeface="Arial" charset="0"/>
              <a:buChar char="♦"/>
              <a:defRPr>
                <a:solidFill>
                  <a:schemeClr val="tx1"/>
                </a:solidFill>
                <a:latin typeface="+mn-lt"/>
              </a:defRPr>
            </a:lvl7pPr>
            <a:lvl8pPr marL="3309938" indent="-228600" algn="l" rtl="0" fontAlgn="base">
              <a:spcBef>
                <a:spcPct val="20000"/>
              </a:spcBef>
              <a:spcAft>
                <a:spcPct val="0"/>
              </a:spcAft>
              <a:buClr>
                <a:srgbClr val="00467F"/>
              </a:buClr>
              <a:buSzPct val="75000"/>
              <a:buFont typeface="Arial" charset="0"/>
              <a:buChar char="♦"/>
              <a:defRPr>
                <a:solidFill>
                  <a:schemeClr val="tx1"/>
                </a:solidFill>
                <a:latin typeface="+mn-lt"/>
              </a:defRPr>
            </a:lvl8pPr>
            <a:lvl9pPr marL="3767138" indent="-228600" algn="l" rtl="0" fontAlgn="base">
              <a:spcBef>
                <a:spcPct val="20000"/>
              </a:spcBef>
              <a:spcAft>
                <a:spcPct val="0"/>
              </a:spcAft>
              <a:buClr>
                <a:srgbClr val="00467F"/>
              </a:buClr>
              <a:buSzPct val="75000"/>
              <a:buFont typeface="Arial" charset="0"/>
              <a:buChar char="♦"/>
              <a:defRPr>
                <a:solidFill>
                  <a:schemeClr val="tx1"/>
                </a:solidFill>
                <a:latin typeface="+mn-lt"/>
              </a:defRPr>
            </a:lvl9pPr>
          </a:lstStyle>
          <a:p>
            <a:pPr lvl="1">
              <a:lnSpc>
                <a:spcPct val="120000"/>
              </a:lnSpc>
              <a:spcBef>
                <a:spcPts val="0"/>
              </a:spcBef>
              <a:spcAft>
                <a:spcPts val="600"/>
              </a:spcAft>
            </a:pPr>
            <a:r>
              <a:rPr lang="en-US" sz="2500" dirty="0" smtClean="0"/>
              <a:t>100% AMI deployment reached over 15 years</a:t>
            </a:r>
          </a:p>
          <a:p>
            <a:pPr lvl="1">
              <a:lnSpc>
                <a:spcPct val="120000"/>
              </a:lnSpc>
              <a:spcBef>
                <a:spcPts val="0"/>
              </a:spcBef>
              <a:spcAft>
                <a:spcPts val="600"/>
              </a:spcAft>
            </a:pPr>
            <a:r>
              <a:rPr lang="en-US" sz="2500" dirty="0" smtClean="0"/>
              <a:t>PTR is assumed to be offered on an opt-out basis, reaching nearly 70% enrollment by 2032</a:t>
            </a:r>
          </a:p>
          <a:p>
            <a:pPr lvl="1">
              <a:lnSpc>
                <a:spcPct val="120000"/>
              </a:lnSpc>
              <a:spcBef>
                <a:spcPts val="0"/>
              </a:spcBef>
              <a:spcAft>
                <a:spcPts val="600"/>
              </a:spcAft>
            </a:pPr>
            <a:r>
              <a:rPr lang="en-US" sz="2500" dirty="0" smtClean="0"/>
              <a:t>Some customers who opt out of the PTR enroll in a variety of other pricing and non-pricing programs (17% choose not to enroll in any DR option)</a:t>
            </a:r>
          </a:p>
          <a:p>
            <a:pPr lvl="1">
              <a:lnSpc>
                <a:spcPct val="120000"/>
              </a:lnSpc>
              <a:spcBef>
                <a:spcPts val="0"/>
              </a:spcBef>
              <a:spcAft>
                <a:spcPts val="600"/>
              </a:spcAft>
            </a:pPr>
            <a:r>
              <a:rPr lang="en-US" sz="2500" dirty="0" smtClean="0"/>
              <a:t>A portion of participants in pricing programs are assumed to be equipped with “enabling technologies”</a:t>
            </a:r>
          </a:p>
          <a:p>
            <a:pPr lvl="1">
              <a:lnSpc>
                <a:spcPct val="120000"/>
              </a:lnSpc>
              <a:spcBef>
                <a:spcPts val="0"/>
              </a:spcBef>
              <a:spcAft>
                <a:spcPts val="600"/>
              </a:spcAft>
            </a:pPr>
            <a:r>
              <a:rPr lang="en-US" sz="2500" dirty="0" smtClean="0"/>
              <a:t>Similar assumptions are used for C&amp;I customers</a:t>
            </a:r>
          </a:p>
          <a:p>
            <a:pPr lvl="1">
              <a:lnSpc>
                <a:spcPct val="120000"/>
              </a:lnSpc>
              <a:spcBef>
                <a:spcPts val="0"/>
              </a:spcBef>
              <a:spcAft>
                <a:spcPts val="600"/>
              </a:spcAft>
            </a:pPr>
            <a:r>
              <a:rPr lang="en-US" sz="2500" dirty="0" smtClean="0"/>
              <a:t>The AMI rollout is also assumed to encourage an incremental increase in PEV adoption</a:t>
            </a:r>
          </a:p>
          <a:p>
            <a:endParaRPr lang="en-US" dirty="0"/>
          </a:p>
        </p:txBody>
      </p:sp>
      <p:sp>
        <p:nvSpPr>
          <p:cNvPr id="11" name="TextBox 10"/>
          <p:cNvSpPr txBox="1"/>
          <p:nvPr/>
        </p:nvSpPr>
        <p:spPr>
          <a:xfrm>
            <a:off x="152400" y="1301234"/>
            <a:ext cx="4953000" cy="369332"/>
          </a:xfrm>
          <a:prstGeom prst="rect">
            <a:avLst/>
          </a:prstGeom>
          <a:solidFill>
            <a:srgbClr val="00467F"/>
          </a:solidFill>
        </p:spPr>
        <p:txBody>
          <a:bodyPr wrap="square" rtlCol="0">
            <a:spAutoFit/>
          </a:bodyPr>
          <a:lstStyle/>
          <a:p>
            <a:r>
              <a:rPr lang="en-US" sz="1800" b="1" dirty="0" smtClean="0">
                <a:solidFill>
                  <a:schemeClr val="bg1"/>
                </a:solidFill>
              </a:rPr>
              <a:t>Residential Participation by Program</a:t>
            </a:r>
            <a:endParaRPr lang="en-US" sz="1800" b="1" dirty="0">
              <a:solidFill>
                <a:schemeClr val="bg1"/>
              </a:solidFill>
            </a:endParaRPr>
          </a:p>
        </p:txBody>
      </p:sp>
      <p:sp>
        <p:nvSpPr>
          <p:cNvPr id="17" name="TextBox 16"/>
          <p:cNvSpPr txBox="1"/>
          <p:nvPr/>
        </p:nvSpPr>
        <p:spPr>
          <a:xfrm>
            <a:off x="5479475" y="1307275"/>
            <a:ext cx="3505200" cy="369332"/>
          </a:xfrm>
          <a:prstGeom prst="rect">
            <a:avLst/>
          </a:prstGeom>
          <a:solidFill>
            <a:srgbClr val="00467F"/>
          </a:solidFill>
        </p:spPr>
        <p:txBody>
          <a:bodyPr wrap="square" rtlCol="0">
            <a:spAutoFit/>
          </a:bodyPr>
          <a:lstStyle/>
          <a:p>
            <a:r>
              <a:rPr lang="en-US" sz="1800" b="1" dirty="0" smtClean="0">
                <a:solidFill>
                  <a:schemeClr val="bg1"/>
                </a:solidFill>
              </a:rPr>
              <a:t>Key Assumptions (Illustrative)</a:t>
            </a:r>
            <a:endParaRPr lang="en-US" sz="1800" b="1" dirty="0">
              <a:solidFill>
                <a:schemeClr val="bg1"/>
              </a:solidFill>
            </a:endParaRPr>
          </a:p>
        </p:txBody>
      </p:sp>
    </p:spTree>
    <p:extLst>
      <p:ext uri="{BB962C8B-B14F-4D97-AF65-F5344CB8AC3E}">
        <p14:creationId xmlns:p14="http://schemas.microsoft.com/office/powerpoint/2010/main" xmlns="" val="393616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a:t>
            </a:r>
            <a:r>
              <a:rPr lang="en-US" dirty="0" smtClean="0"/>
              <a:t>Full </a:t>
            </a:r>
            <a:r>
              <a:rPr lang="en-US" dirty="0"/>
              <a:t>AMI </a:t>
            </a:r>
            <a:r>
              <a:rPr lang="en-US" dirty="0" smtClean="0"/>
              <a:t>Rollout with Opt-Out Dynamic Pricing Can Potentially Yield Over </a:t>
            </a:r>
            <a:r>
              <a:rPr lang="en-US" dirty="0"/>
              <a:t>$</a:t>
            </a:r>
            <a:r>
              <a:rPr lang="en-US" dirty="0" smtClean="0"/>
              <a:t>1.2 Billion </a:t>
            </a:r>
            <a:r>
              <a:rPr lang="en-US" dirty="0"/>
              <a:t>in </a:t>
            </a:r>
            <a:r>
              <a:rPr lang="en-US" dirty="0" smtClean="0"/>
              <a:t>Net Societal Benefits</a:t>
            </a:r>
            <a:endParaRPr lang="en-US" dirty="0"/>
          </a:p>
        </p:txBody>
      </p:sp>
      <p:sp>
        <p:nvSpPr>
          <p:cNvPr id="7" name="TextBox 6"/>
          <p:cNvSpPr txBox="1"/>
          <p:nvPr/>
        </p:nvSpPr>
        <p:spPr>
          <a:xfrm>
            <a:off x="1328050" y="1362075"/>
            <a:ext cx="6477000" cy="400110"/>
          </a:xfrm>
          <a:prstGeom prst="rect">
            <a:avLst/>
          </a:prstGeom>
          <a:solidFill>
            <a:srgbClr val="00467F"/>
          </a:solidFill>
        </p:spPr>
        <p:txBody>
          <a:bodyPr wrap="square" rtlCol="0">
            <a:spAutoFit/>
          </a:bodyPr>
          <a:lstStyle/>
          <a:p>
            <a:r>
              <a:rPr lang="en-US" b="1" dirty="0" smtClean="0">
                <a:solidFill>
                  <a:schemeClr val="bg1"/>
                </a:solidFill>
              </a:rPr>
              <a:t>Net Present Value of AMI Deployment over 20 years</a:t>
            </a:r>
            <a:endParaRPr lang="en-US" b="1"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88928" y="1762185"/>
            <a:ext cx="6355243" cy="46052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17118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Developments in Other States</a:t>
            </a:r>
            <a:endParaRPr lang="en-US" b="1" dirty="0"/>
          </a:p>
        </p:txBody>
      </p:sp>
      <p:sp>
        <p:nvSpPr>
          <p:cNvPr id="3" name="Content Placeholder 2"/>
          <p:cNvSpPr>
            <a:spLocks noGrp="1"/>
          </p:cNvSpPr>
          <p:nvPr>
            <p:ph idx="1"/>
          </p:nvPr>
        </p:nvSpPr>
        <p:spPr>
          <a:xfrm>
            <a:off x="0" y="1143000"/>
            <a:ext cx="9286504" cy="5181600"/>
          </a:xfrm>
        </p:spPr>
        <p:txBody>
          <a:bodyPr/>
          <a:lstStyle/>
          <a:p>
            <a:pPr marL="0" indent="0">
              <a:spcBef>
                <a:spcPts val="0"/>
              </a:spcBef>
              <a:spcAft>
                <a:spcPts val="1200"/>
              </a:spcAft>
              <a:buNone/>
            </a:pPr>
            <a:r>
              <a:rPr lang="en-US" sz="2200" dirty="0" smtClean="0"/>
              <a:t>Arizona</a:t>
            </a:r>
            <a:endParaRPr lang="en-US" sz="2200" dirty="0"/>
          </a:p>
          <a:p>
            <a:pPr lvl="1">
              <a:spcBef>
                <a:spcPts val="0"/>
              </a:spcBef>
              <a:spcAft>
                <a:spcPts val="1200"/>
              </a:spcAft>
              <a:buClr>
                <a:schemeClr val="tx2"/>
              </a:buClr>
              <a:buFont typeface="Symbol" pitchFamily="18" charset="2"/>
              <a:buChar char=""/>
            </a:pPr>
            <a:r>
              <a:rPr lang="en-US" sz="2000" dirty="0" smtClean="0"/>
              <a:t>Over two decades, Arizona Public Service has enrolled 51% of its customers on a voluntary TOU rate and the Salt River Project has enrolled about 30% of its customers on a voluntary TOU rate.</a:t>
            </a:r>
          </a:p>
          <a:p>
            <a:pPr lvl="1">
              <a:spcBef>
                <a:spcPts val="0"/>
              </a:spcBef>
              <a:spcAft>
                <a:spcPts val="1200"/>
              </a:spcAft>
              <a:buClr>
                <a:schemeClr val="tx2"/>
              </a:buClr>
              <a:buFont typeface="Symbol" pitchFamily="18" charset="2"/>
              <a:buChar char=""/>
            </a:pPr>
            <a:r>
              <a:rPr lang="en-US" sz="2000" dirty="0" smtClean="0"/>
              <a:t>In both cases, the TOU rate appeals to large consumers who avoid the upper tier of an inclining block rate by going with TOU.</a:t>
            </a:r>
          </a:p>
          <a:p>
            <a:pPr marL="0" indent="0">
              <a:spcBef>
                <a:spcPts val="0"/>
              </a:spcBef>
              <a:spcAft>
                <a:spcPts val="1200"/>
              </a:spcAft>
              <a:buNone/>
            </a:pPr>
            <a:r>
              <a:rPr lang="en-US" sz="2200" dirty="0" smtClean="0"/>
              <a:t>California</a:t>
            </a:r>
            <a:endParaRPr lang="en-US" sz="2200" dirty="0"/>
          </a:p>
          <a:p>
            <a:pPr lvl="1">
              <a:spcBef>
                <a:spcPts val="0"/>
              </a:spcBef>
              <a:spcAft>
                <a:spcPts val="1200"/>
              </a:spcAft>
              <a:buClr>
                <a:schemeClr val="tx2"/>
              </a:buClr>
              <a:buFont typeface="Symbol" pitchFamily="18" charset="2"/>
              <a:buChar char=""/>
            </a:pPr>
            <a:r>
              <a:rPr lang="en-US" sz="2000" dirty="0"/>
              <a:t>PG&amp;E has enrolled </a:t>
            </a:r>
            <a:r>
              <a:rPr lang="en-US" sz="2000" dirty="0" smtClean="0"/>
              <a:t>80,000 </a:t>
            </a:r>
            <a:r>
              <a:rPr lang="en-US" sz="2000" dirty="0"/>
              <a:t>customers on </a:t>
            </a:r>
            <a:r>
              <a:rPr lang="en-US" sz="2000" dirty="0" smtClean="0"/>
              <a:t>CPP. </a:t>
            </a:r>
            <a:endParaRPr lang="en-US" sz="2000" dirty="0"/>
          </a:p>
          <a:p>
            <a:pPr lvl="1">
              <a:spcBef>
                <a:spcPts val="0"/>
              </a:spcBef>
              <a:spcAft>
                <a:spcPts val="1200"/>
              </a:spcAft>
              <a:buClr>
                <a:schemeClr val="tx2"/>
              </a:buClr>
              <a:buFont typeface="Symbol" pitchFamily="18" charset="2"/>
              <a:buChar char=""/>
            </a:pPr>
            <a:r>
              <a:rPr lang="en-US" sz="2000" dirty="0"/>
              <a:t>SDG&amp;E is offering PTR on an opt-out </a:t>
            </a:r>
            <a:r>
              <a:rPr lang="en-US" sz="2000" dirty="0" smtClean="0"/>
              <a:t>basis to 2 million customers. </a:t>
            </a:r>
          </a:p>
          <a:p>
            <a:pPr lvl="1">
              <a:spcBef>
                <a:spcPts val="0"/>
              </a:spcBef>
              <a:spcAft>
                <a:spcPts val="1200"/>
              </a:spcAft>
              <a:buClr>
                <a:schemeClr val="tx2"/>
              </a:buClr>
              <a:buFont typeface="Symbol" pitchFamily="18" charset="2"/>
              <a:buChar char=""/>
            </a:pPr>
            <a:r>
              <a:rPr lang="en-US" sz="2000" dirty="0" smtClean="0"/>
              <a:t>SCE </a:t>
            </a:r>
            <a:r>
              <a:rPr lang="en-US" sz="2000" dirty="0"/>
              <a:t>is offering PTR on an opt-in </a:t>
            </a:r>
            <a:r>
              <a:rPr lang="en-US" sz="2000" dirty="0" smtClean="0"/>
              <a:t>basis and more than 2 million customers have signed on.</a:t>
            </a:r>
            <a:endParaRPr lang="en-US" sz="2000" dirty="0"/>
          </a:p>
        </p:txBody>
      </p:sp>
    </p:spTree>
    <p:extLst>
      <p:ext uri="{BB962C8B-B14F-4D97-AF65-F5344CB8AC3E}">
        <p14:creationId xmlns:p14="http://schemas.microsoft.com/office/powerpoint/2010/main" xmlns="" val="4029697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 Developments (continued)</a:t>
            </a:r>
            <a:endParaRPr lang="en-US" b="1" dirty="0"/>
          </a:p>
        </p:txBody>
      </p:sp>
      <p:sp>
        <p:nvSpPr>
          <p:cNvPr id="3" name="Content Placeholder 2"/>
          <p:cNvSpPr>
            <a:spLocks noGrp="1"/>
          </p:cNvSpPr>
          <p:nvPr>
            <p:ph idx="1"/>
          </p:nvPr>
        </p:nvSpPr>
        <p:spPr>
          <a:xfrm>
            <a:off x="-1" y="1143000"/>
            <a:ext cx="9262753" cy="5226050"/>
          </a:xfrm>
        </p:spPr>
        <p:txBody>
          <a:bodyPr/>
          <a:lstStyle/>
          <a:p>
            <a:pPr marL="0" indent="0" eaLnBrk="1" hangingPunct="1">
              <a:spcBef>
                <a:spcPts val="0"/>
              </a:spcBef>
              <a:spcAft>
                <a:spcPts val="600"/>
              </a:spcAft>
              <a:buClr>
                <a:schemeClr val="tx2"/>
              </a:buClr>
              <a:buNone/>
            </a:pPr>
            <a:r>
              <a:rPr lang="en-US" sz="2200" dirty="0"/>
              <a:t>Illinois</a:t>
            </a:r>
          </a:p>
          <a:p>
            <a:pPr lvl="1" eaLnBrk="1" hangingPunct="1">
              <a:spcBef>
                <a:spcPts val="0"/>
              </a:spcBef>
              <a:spcAft>
                <a:spcPts val="1000"/>
              </a:spcAft>
              <a:buClr>
                <a:schemeClr val="tx2"/>
              </a:buClr>
              <a:buFont typeface="Symbol" pitchFamily="18" charset="2"/>
              <a:buChar char=""/>
            </a:pPr>
            <a:r>
              <a:rPr lang="en-US" sz="2000" dirty="0"/>
              <a:t>Both the investor-owned utilities, ComEd and Ameren, have enrolled about 25,000 customers on RTP in </a:t>
            </a:r>
            <a:r>
              <a:rPr lang="en-US" sz="2000" dirty="0" smtClean="0"/>
              <a:t>Illinois. </a:t>
            </a:r>
            <a:endParaRPr lang="en-US" sz="2000" dirty="0"/>
          </a:p>
          <a:p>
            <a:pPr lvl="1" eaLnBrk="1" hangingPunct="1">
              <a:spcBef>
                <a:spcPts val="0"/>
              </a:spcBef>
              <a:spcAft>
                <a:spcPts val="1000"/>
              </a:spcAft>
              <a:buClr>
                <a:schemeClr val="tx2"/>
              </a:buClr>
              <a:buFont typeface="Symbol" pitchFamily="18" charset="2"/>
              <a:buChar char=""/>
            </a:pPr>
            <a:r>
              <a:rPr lang="en-US" sz="2000" dirty="0"/>
              <a:t>A new state law calls for opt-in PTR to be offered </a:t>
            </a:r>
            <a:r>
              <a:rPr lang="en-US" sz="2000" dirty="0" smtClean="0"/>
              <a:t>statewide.</a:t>
            </a:r>
          </a:p>
          <a:p>
            <a:pPr marL="0" indent="0">
              <a:spcBef>
                <a:spcPts val="0"/>
              </a:spcBef>
              <a:spcAft>
                <a:spcPts val="600"/>
              </a:spcAft>
              <a:buNone/>
            </a:pPr>
            <a:r>
              <a:rPr lang="en-US" sz="2200" dirty="0"/>
              <a:t>Mid-Atlantic Region</a:t>
            </a:r>
          </a:p>
          <a:p>
            <a:pPr lvl="1">
              <a:spcBef>
                <a:spcPts val="0"/>
              </a:spcBef>
              <a:spcAft>
                <a:spcPts val="600"/>
              </a:spcAft>
              <a:buClr>
                <a:schemeClr val="tx2"/>
              </a:buClr>
              <a:buFont typeface="Symbol" pitchFamily="18" charset="2"/>
              <a:buChar char=""/>
            </a:pPr>
            <a:r>
              <a:rPr lang="en-US" sz="2000" dirty="0"/>
              <a:t>BGE and PHI will be offering PTR to 2 million customers over the next few years in Delaware, Maryland and the District of </a:t>
            </a:r>
            <a:r>
              <a:rPr lang="en-US" sz="2000" dirty="0" smtClean="0"/>
              <a:t>Columbia. </a:t>
            </a:r>
            <a:endParaRPr lang="en-US" sz="2000" dirty="0"/>
          </a:p>
          <a:p>
            <a:pPr lvl="1">
              <a:spcBef>
                <a:spcPts val="0"/>
              </a:spcBef>
              <a:spcAft>
                <a:spcPts val="600"/>
              </a:spcAft>
              <a:buClr>
                <a:schemeClr val="tx2"/>
              </a:buClr>
              <a:buFont typeface="Symbol" pitchFamily="18" charset="2"/>
              <a:buChar char=""/>
            </a:pPr>
            <a:r>
              <a:rPr lang="en-US" sz="2000" dirty="0"/>
              <a:t>PJM is allowing price-responsive demand to be bid into its multi-state markets, as AMI and dynamic pricing are rolled out in its footprint of 51 million </a:t>
            </a:r>
            <a:r>
              <a:rPr lang="en-US" sz="2000" dirty="0" smtClean="0"/>
              <a:t>customers.</a:t>
            </a:r>
            <a:endParaRPr lang="en-US" sz="2000" dirty="0"/>
          </a:p>
          <a:p>
            <a:pPr marL="0" indent="0">
              <a:spcBef>
                <a:spcPts val="0"/>
              </a:spcBef>
              <a:spcAft>
                <a:spcPts val="600"/>
              </a:spcAft>
              <a:buNone/>
            </a:pPr>
            <a:r>
              <a:rPr lang="en-US" sz="2200" dirty="0" smtClean="0"/>
              <a:t>Oklahoma </a:t>
            </a:r>
            <a:endParaRPr lang="en-US" sz="2200" dirty="0"/>
          </a:p>
          <a:p>
            <a:pPr lvl="1">
              <a:spcBef>
                <a:spcPts val="0"/>
              </a:spcBef>
              <a:spcAft>
                <a:spcPts val="1000"/>
              </a:spcAft>
              <a:buClr>
                <a:schemeClr val="tx2"/>
              </a:buClr>
              <a:buFont typeface="Symbol" pitchFamily="18" charset="2"/>
              <a:buChar char=""/>
            </a:pPr>
            <a:r>
              <a:rPr lang="en-US" sz="2000" dirty="0"/>
              <a:t>OG&amp;E has begun rolling out VPP and hopes to sign up 20% of its customers over the next 3 </a:t>
            </a:r>
            <a:r>
              <a:rPr lang="en-US" sz="2000" dirty="0" smtClean="0"/>
              <a:t>years.</a:t>
            </a:r>
          </a:p>
          <a:p>
            <a:pPr lvl="1">
              <a:spcBef>
                <a:spcPts val="0"/>
              </a:spcBef>
              <a:spcAft>
                <a:spcPts val="1000"/>
              </a:spcAft>
              <a:buClr>
                <a:schemeClr val="tx2"/>
              </a:buClr>
              <a:buFont typeface="Symbol" pitchFamily="18" charset="2"/>
              <a:buChar char=""/>
            </a:pPr>
            <a:r>
              <a:rPr lang="en-US" sz="2000" dirty="0" smtClean="0"/>
              <a:t>By so doing, it hopes to avoid building a medium-sized power plant.</a:t>
            </a:r>
            <a:endParaRPr lang="en-US" sz="2000" dirty="0"/>
          </a:p>
          <a:p>
            <a:endParaRPr lang="en-US" dirty="0"/>
          </a:p>
        </p:txBody>
      </p:sp>
    </p:spTree>
    <p:extLst>
      <p:ext uri="{BB962C8B-B14F-4D97-AF65-F5344CB8AC3E}">
        <p14:creationId xmlns:p14="http://schemas.microsoft.com/office/powerpoint/2010/main" xmlns="" val="3428642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International Developments</a:t>
            </a:r>
            <a:endParaRPr lang="en-US" sz="3000" dirty="0"/>
          </a:p>
        </p:txBody>
      </p:sp>
      <p:sp>
        <p:nvSpPr>
          <p:cNvPr id="3" name="Content Placeholder 2"/>
          <p:cNvSpPr>
            <a:spLocks noGrp="1"/>
          </p:cNvSpPr>
          <p:nvPr>
            <p:ph idx="1"/>
          </p:nvPr>
        </p:nvSpPr>
        <p:spPr/>
        <p:txBody>
          <a:bodyPr/>
          <a:lstStyle/>
          <a:p>
            <a:pPr>
              <a:spcBef>
                <a:spcPts val="0"/>
              </a:spcBef>
              <a:spcAft>
                <a:spcPts val="1200"/>
              </a:spcAft>
            </a:pPr>
            <a:r>
              <a:rPr lang="en-US" sz="2200" dirty="0" smtClean="0"/>
              <a:t>Australia</a:t>
            </a:r>
          </a:p>
          <a:p>
            <a:pPr lvl="1">
              <a:spcBef>
                <a:spcPts val="0"/>
              </a:spcBef>
              <a:spcAft>
                <a:spcPts val="1200"/>
              </a:spcAft>
            </a:pPr>
            <a:r>
              <a:rPr lang="en-US" sz="2000" dirty="0" smtClean="0"/>
              <a:t>The Federal Government recently announced its support for a national rollout of smart meters in order to lower power bills.</a:t>
            </a:r>
          </a:p>
          <a:p>
            <a:pPr lvl="1">
              <a:spcBef>
                <a:spcPts val="0"/>
              </a:spcBef>
              <a:spcAft>
                <a:spcPts val="1200"/>
              </a:spcAft>
            </a:pPr>
            <a:r>
              <a:rPr lang="en-US" sz="2000" dirty="0" smtClean="0"/>
              <a:t>The federal energy minister supports dynamic pricing.</a:t>
            </a:r>
          </a:p>
          <a:p>
            <a:pPr lvl="1">
              <a:spcBef>
                <a:spcPts val="0"/>
              </a:spcBef>
              <a:spcAft>
                <a:spcPts val="1200"/>
              </a:spcAft>
            </a:pPr>
            <a:r>
              <a:rPr lang="en-US" sz="2000" dirty="0" smtClean="0"/>
              <a:t>A three-tier solution is being proposed by the Australia Energy Market Commission for dynamic pricing applied to transmission and distribution rates.</a:t>
            </a:r>
          </a:p>
          <a:p>
            <a:pPr lvl="2">
              <a:spcBef>
                <a:spcPts val="0"/>
              </a:spcBef>
              <a:spcAft>
                <a:spcPts val="1200"/>
              </a:spcAft>
            </a:pPr>
            <a:r>
              <a:rPr lang="en-US" sz="1800" dirty="0"/>
              <a:t>Mandatory for customers that use twice as much as the average residential </a:t>
            </a:r>
            <a:r>
              <a:rPr lang="en-US" sz="1800" dirty="0" smtClean="0"/>
              <a:t>customer</a:t>
            </a:r>
          </a:p>
          <a:p>
            <a:pPr lvl="2">
              <a:spcBef>
                <a:spcPts val="0"/>
              </a:spcBef>
              <a:spcAft>
                <a:spcPts val="1200"/>
              </a:spcAft>
            </a:pPr>
            <a:r>
              <a:rPr lang="en-US" sz="1800" dirty="0" smtClean="0"/>
              <a:t>Opt-in for low income and other vulnerable customers</a:t>
            </a:r>
          </a:p>
          <a:p>
            <a:pPr lvl="2">
              <a:spcBef>
                <a:spcPts val="0"/>
              </a:spcBef>
              <a:spcAft>
                <a:spcPts val="1200"/>
              </a:spcAft>
            </a:pPr>
            <a:r>
              <a:rPr lang="en-US" sz="1800" dirty="0" smtClean="0"/>
              <a:t>Opt-out for everyone else</a:t>
            </a:r>
            <a:endParaRPr lang="en-US" sz="1800" dirty="0"/>
          </a:p>
          <a:p>
            <a:pPr lvl="2"/>
            <a:endParaRPr lang="en-US" dirty="0" smtClean="0"/>
          </a:p>
          <a:p>
            <a:pPr lvl="2"/>
            <a:endParaRPr lang="en-US" b="1" dirty="0" smtClean="0"/>
          </a:p>
        </p:txBody>
      </p:sp>
    </p:spTree>
    <p:extLst>
      <p:ext uri="{BB962C8B-B14F-4D97-AF65-F5344CB8AC3E}">
        <p14:creationId xmlns:p14="http://schemas.microsoft.com/office/powerpoint/2010/main" xmlns="" val="3425853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International Developments (continued) </a:t>
            </a:r>
            <a:endParaRPr lang="en-US" sz="3000" b="1" dirty="0"/>
          </a:p>
        </p:txBody>
      </p:sp>
      <p:sp>
        <p:nvSpPr>
          <p:cNvPr id="3" name="Content Placeholder 2"/>
          <p:cNvSpPr>
            <a:spLocks noGrp="1"/>
          </p:cNvSpPr>
          <p:nvPr>
            <p:ph idx="1"/>
          </p:nvPr>
        </p:nvSpPr>
        <p:spPr>
          <a:xfrm>
            <a:off x="0" y="1143000"/>
            <a:ext cx="9286504" cy="5029200"/>
          </a:xfrm>
        </p:spPr>
        <p:txBody>
          <a:bodyPr/>
          <a:lstStyle/>
          <a:p>
            <a:pPr marL="0" indent="0">
              <a:spcBef>
                <a:spcPts val="0"/>
              </a:spcBef>
              <a:spcAft>
                <a:spcPts val="600"/>
              </a:spcAft>
              <a:buNone/>
            </a:pPr>
            <a:r>
              <a:rPr lang="en-US" sz="2200" dirty="0" smtClean="0"/>
              <a:t>Canada (Ontario)</a:t>
            </a:r>
            <a:endParaRPr lang="en-US" sz="2200" dirty="0"/>
          </a:p>
          <a:p>
            <a:pPr lvl="1">
              <a:spcBef>
                <a:spcPts val="0"/>
              </a:spcBef>
              <a:spcAft>
                <a:spcPts val="600"/>
              </a:spcAft>
              <a:buFont typeface="Symbol" pitchFamily="18" charset="2"/>
              <a:buChar char=""/>
            </a:pPr>
            <a:r>
              <a:rPr lang="en-US" sz="2000" dirty="0" smtClean="0"/>
              <a:t>3.9 </a:t>
            </a:r>
            <a:r>
              <a:rPr lang="en-US" sz="2000" dirty="0"/>
              <a:t>million (81%) residential and small business </a:t>
            </a:r>
            <a:r>
              <a:rPr lang="en-US" sz="2000" dirty="0" smtClean="0"/>
              <a:t>customers are on </a:t>
            </a:r>
            <a:r>
              <a:rPr lang="en-US" sz="2000" dirty="0"/>
              <a:t>TOU </a:t>
            </a:r>
            <a:r>
              <a:rPr lang="en-US" sz="2000" dirty="0" smtClean="0"/>
              <a:t>rates under a regulated retail pricing plan (March 2012). </a:t>
            </a:r>
          </a:p>
          <a:p>
            <a:pPr lvl="1">
              <a:spcBef>
                <a:spcPts val="0"/>
              </a:spcBef>
              <a:spcAft>
                <a:spcPts val="600"/>
              </a:spcAft>
              <a:buFont typeface="Symbol" pitchFamily="18" charset="2"/>
              <a:buChar char=""/>
            </a:pPr>
            <a:r>
              <a:rPr lang="en-US" sz="2000" dirty="0" smtClean="0"/>
              <a:t>All customers have the option of switching over to retail providers.</a:t>
            </a:r>
          </a:p>
          <a:p>
            <a:pPr marL="0" indent="0">
              <a:spcBef>
                <a:spcPts val="0"/>
              </a:spcBef>
              <a:spcAft>
                <a:spcPts val="600"/>
              </a:spcAft>
              <a:buNone/>
            </a:pPr>
            <a:r>
              <a:rPr lang="en-US" sz="2200" dirty="0"/>
              <a:t>China</a:t>
            </a:r>
          </a:p>
          <a:p>
            <a:pPr lvl="1">
              <a:spcBef>
                <a:spcPts val="0"/>
              </a:spcBef>
              <a:spcAft>
                <a:spcPts val="600"/>
              </a:spcAft>
              <a:buFont typeface="Symbol" pitchFamily="18" charset="2"/>
              <a:buChar char=""/>
            </a:pPr>
            <a:r>
              <a:rPr lang="en-US" sz="2000" dirty="0"/>
              <a:t>Beijing: 62% of the population was on TOU rates by the end of </a:t>
            </a:r>
            <a:r>
              <a:rPr lang="en-US" sz="2000" dirty="0" smtClean="0"/>
              <a:t>2003</a:t>
            </a:r>
            <a:endParaRPr lang="en-US" sz="2000" dirty="0"/>
          </a:p>
          <a:p>
            <a:pPr lvl="1">
              <a:spcBef>
                <a:spcPts val="0"/>
              </a:spcBef>
              <a:spcAft>
                <a:spcPts val="600"/>
              </a:spcAft>
              <a:buFont typeface="Symbol" pitchFamily="18" charset="2"/>
              <a:buChar char=""/>
            </a:pPr>
            <a:r>
              <a:rPr lang="en-US" sz="2000" dirty="0"/>
              <a:t>Hebei: 40,000 customers (about half of all sales) are on TOU </a:t>
            </a:r>
            <a:r>
              <a:rPr lang="en-US" sz="2000" dirty="0" smtClean="0"/>
              <a:t>rates </a:t>
            </a:r>
            <a:r>
              <a:rPr lang="en-US" sz="2000" dirty="0"/>
              <a:t>Additionally, Hebei has instituted a mild CPP rate.</a:t>
            </a:r>
          </a:p>
          <a:p>
            <a:pPr lvl="1">
              <a:spcBef>
                <a:spcPts val="0"/>
              </a:spcBef>
              <a:spcAft>
                <a:spcPts val="600"/>
              </a:spcAft>
              <a:buFont typeface="Symbol" pitchFamily="18" charset="2"/>
              <a:buChar char=""/>
            </a:pPr>
            <a:r>
              <a:rPr lang="en-US" sz="2000" dirty="0"/>
              <a:t>Jiangsu: Voluntary residential TOU since </a:t>
            </a:r>
            <a:r>
              <a:rPr lang="en-US" sz="2000" dirty="0" smtClean="0"/>
              <a:t>2003</a:t>
            </a:r>
            <a:endParaRPr lang="en-US" sz="2000" dirty="0"/>
          </a:p>
          <a:p>
            <a:pPr lvl="1">
              <a:spcBef>
                <a:spcPts val="0"/>
              </a:spcBef>
              <a:spcAft>
                <a:spcPts val="600"/>
              </a:spcAft>
              <a:buFont typeface="Symbol" pitchFamily="18" charset="2"/>
              <a:buChar char=""/>
            </a:pPr>
            <a:r>
              <a:rPr lang="en-US" sz="2000" dirty="0"/>
              <a:t>Shanghai: TOU rate with a 4.5-to-1 peak to off-peak price </a:t>
            </a:r>
            <a:r>
              <a:rPr lang="en-US" sz="2000" dirty="0" smtClean="0"/>
              <a:t>ratio</a:t>
            </a:r>
            <a:endParaRPr lang="en-US" sz="2000" dirty="0"/>
          </a:p>
          <a:p>
            <a:pPr marL="0" indent="0">
              <a:spcBef>
                <a:spcPts val="0"/>
              </a:spcBef>
              <a:spcAft>
                <a:spcPts val="600"/>
              </a:spcAft>
              <a:buNone/>
            </a:pPr>
            <a:r>
              <a:rPr lang="en-US" sz="2200" dirty="0"/>
              <a:t>France</a:t>
            </a:r>
          </a:p>
          <a:p>
            <a:pPr lvl="1">
              <a:spcBef>
                <a:spcPts val="0"/>
              </a:spcBef>
              <a:spcAft>
                <a:spcPts val="600"/>
              </a:spcAft>
              <a:buFont typeface="Symbol" pitchFamily="18" charset="2"/>
              <a:buChar char=""/>
            </a:pPr>
            <a:r>
              <a:rPr lang="en-US" sz="2000" dirty="0"/>
              <a:t>Électricité de France has offered residential customers CPP across France through the tempo tariff since </a:t>
            </a:r>
            <a:r>
              <a:rPr lang="en-US" sz="2000" dirty="0" smtClean="0"/>
              <a:t>1996.</a:t>
            </a:r>
            <a:endParaRPr lang="en-US" sz="2000" dirty="0"/>
          </a:p>
          <a:p>
            <a:pPr lvl="1">
              <a:spcBef>
                <a:spcPts val="0"/>
              </a:spcBef>
              <a:spcAft>
                <a:spcPts val="600"/>
              </a:spcAft>
              <a:buFont typeface="Symbol" pitchFamily="18" charset="2"/>
              <a:buChar char=""/>
            </a:pPr>
            <a:r>
              <a:rPr lang="en-US" sz="2000" dirty="0"/>
              <a:t>Roughly 400,000 customers have enrolled in the </a:t>
            </a:r>
            <a:r>
              <a:rPr lang="en-US" sz="2000" dirty="0" smtClean="0"/>
              <a:t>rate.</a:t>
            </a:r>
            <a:endParaRPr lang="en-US" sz="2000" dirty="0"/>
          </a:p>
          <a:p>
            <a:pPr marL="344488" lvl="1" indent="0">
              <a:spcBef>
                <a:spcPts val="0"/>
              </a:spcBef>
              <a:spcAft>
                <a:spcPts val="600"/>
              </a:spcAft>
              <a:buNone/>
            </a:pPr>
            <a:endParaRPr lang="en-US" sz="1800" dirty="0"/>
          </a:p>
          <a:p>
            <a:pPr lvl="1">
              <a:spcBef>
                <a:spcPts val="0"/>
              </a:spcBef>
              <a:spcAft>
                <a:spcPts val="1000"/>
              </a:spcAft>
              <a:buFont typeface="Symbol" pitchFamily="18" charset="2"/>
              <a:buChar char=""/>
            </a:pPr>
            <a:endParaRPr lang="en-US" sz="1800" dirty="0" smtClean="0"/>
          </a:p>
        </p:txBody>
      </p:sp>
    </p:spTree>
    <p:extLst>
      <p:ext uri="{BB962C8B-B14F-4D97-AF65-F5344CB8AC3E}">
        <p14:creationId xmlns:p14="http://schemas.microsoft.com/office/powerpoint/2010/main" xmlns="" val="3596291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t>International Developments (continued)</a:t>
            </a:r>
            <a:endParaRPr lang="en-US" sz="3000" b="1" dirty="0"/>
          </a:p>
        </p:txBody>
      </p:sp>
      <p:sp>
        <p:nvSpPr>
          <p:cNvPr id="3" name="Content Placeholder 2"/>
          <p:cNvSpPr>
            <a:spLocks noGrp="1"/>
          </p:cNvSpPr>
          <p:nvPr>
            <p:ph idx="1"/>
          </p:nvPr>
        </p:nvSpPr>
        <p:spPr/>
        <p:txBody>
          <a:bodyPr/>
          <a:lstStyle/>
          <a:p>
            <a:pPr marL="0" lvl="1" indent="0">
              <a:spcBef>
                <a:spcPts val="0"/>
              </a:spcBef>
              <a:spcAft>
                <a:spcPts val="600"/>
              </a:spcAft>
              <a:buNone/>
            </a:pPr>
            <a:r>
              <a:rPr lang="en-US" sz="2200" b="1" dirty="0" smtClean="0"/>
              <a:t>Great </a:t>
            </a:r>
            <a:r>
              <a:rPr lang="en-US" sz="2200" b="1" dirty="0"/>
              <a:t>Britain</a:t>
            </a:r>
          </a:p>
          <a:p>
            <a:pPr lvl="1">
              <a:spcBef>
                <a:spcPts val="0"/>
              </a:spcBef>
              <a:spcAft>
                <a:spcPts val="600"/>
              </a:spcAft>
              <a:buFont typeface="Symbol" pitchFamily="18" charset="2"/>
              <a:buChar char=""/>
            </a:pPr>
            <a:r>
              <a:rPr lang="en-IE" sz="2000" dirty="0"/>
              <a:t>Consumer Focus found ~75% of consumers on TOU tariff are satisfied</a:t>
            </a:r>
          </a:p>
          <a:p>
            <a:pPr lvl="1">
              <a:spcBef>
                <a:spcPts val="0"/>
              </a:spcBef>
              <a:spcAft>
                <a:spcPts val="600"/>
              </a:spcAft>
              <a:buFont typeface="Symbol" pitchFamily="18" charset="2"/>
              <a:buChar char=""/>
            </a:pPr>
            <a:r>
              <a:rPr lang="en-IE" sz="2000" dirty="0"/>
              <a:t>Most popular TOU tariff is the Economy 7 tariff, where consumers are charged a lower price for seven consecutive hours overnight</a:t>
            </a:r>
            <a:r>
              <a:rPr lang="en-IE" sz="2000" dirty="0" smtClean="0"/>
              <a:t>.</a:t>
            </a:r>
            <a:endParaRPr lang="en-US" sz="2200" b="1" dirty="0" smtClean="0"/>
          </a:p>
          <a:p>
            <a:pPr marL="0" lvl="1" indent="0">
              <a:spcBef>
                <a:spcPts val="0"/>
              </a:spcBef>
              <a:spcAft>
                <a:spcPts val="600"/>
              </a:spcAft>
              <a:buNone/>
            </a:pPr>
            <a:r>
              <a:rPr lang="en-US" sz="2200" b="1" dirty="0" smtClean="0"/>
              <a:t>Ireland</a:t>
            </a:r>
            <a:endParaRPr lang="en-US" sz="1800" b="1" dirty="0"/>
          </a:p>
          <a:p>
            <a:pPr lvl="1">
              <a:spcBef>
                <a:spcPts val="0"/>
              </a:spcBef>
              <a:spcAft>
                <a:spcPts val="600"/>
              </a:spcAft>
              <a:buFont typeface="Symbol" pitchFamily="18" charset="2"/>
              <a:buChar char=""/>
            </a:pPr>
            <a:r>
              <a:rPr lang="en-IE" sz="2000" dirty="0"/>
              <a:t>The Commission for Energy Regulation is currently assessing the pros and cons of mandating TOU tariffs and intends to publish its findings by the end of this </a:t>
            </a:r>
            <a:r>
              <a:rPr lang="en-IE" sz="2000" dirty="0" smtClean="0"/>
              <a:t>year.  </a:t>
            </a:r>
            <a:endParaRPr lang="en-IE" sz="2000" dirty="0"/>
          </a:p>
          <a:p>
            <a:pPr lvl="1">
              <a:spcBef>
                <a:spcPts val="0"/>
              </a:spcBef>
              <a:spcAft>
                <a:spcPts val="600"/>
              </a:spcAft>
              <a:buFont typeface="Symbol" pitchFamily="18" charset="2"/>
              <a:buChar char=""/>
            </a:pPr>
            <a:r>
              <a:rPr lang="en-IE" sz="2000" dirty="0"/>
              <a:t>Stakeholder engagement will follow in </a:t>
            </a:r>
            <a:r>
              <a:rPr lang="en-IE" sz="2000" dirty="0" smtClean="0"/>
              <a:t>2013. </a:t>
            </a:r>
          </a:p>
          <a:p>
            <a:pPr>
              <a:spcBef>
                <a:spcPts val="0"/>
              </a:spcBef>
              <a:spcAft>
                <a:spcPts val="600"/>
              </a:spcAft>
            </a:pPr>
            <a:r>
              <a:rPr lang="en-US" sz="2200" dirty="0"/>
              <a:t>Italy </a:t>
            </a:r>
          </a:p>
          <a:p>
            <a:pPr lvl="1">
              <a:spcBef>
                <a:spcPts val="0"/>
              </a:spcBef>
              <a:spcAft>
                <a:spcPts val="600"/>
              </a:spcAft>
            </a:pPr>
            <a:r>
              <a:rPr lang="en-US" sz="2000" dirty="0"/>
              <a:t>Currently, 28.8 million customers are on a TOU </a:t>
            </a:r>
            <a:r>
              <a:rPr lang="en-US" sz="2000" dirty="0" smtClean="0"/>
              <a:t>program.</a:t>
            </a:r>
            <a:endParaRPr lang="en-US" sz="2000" dirty="0"/>
          </a:p>
          <a:p>
            <a:pPr lvl="2">
              <a:spcBef>
                <a:spcPts val="0"/>
              </a:spcBef>
              <a:spcAft>
                <a:spcPts val="600"/>
              </a:spcAft>
            </a:pPr>
            <a:r>
              <a:rPr lang="en-US" sz="1800" dirty="0"/>
              <a:t>18.8 million are Residential Customers</a:t>
            </a:r>
          </a:p>
          <a:p>
            <a:pPr lvl="2">
              <a:spcBef>
                <a:spcPts val="0"/>
              </a:spcBef>
              <a:spcAft>
                <a:spcPts val="600"/>
              </a:spcAft>
            </a:pPr>
            <a:r>
              <a:rPr lang="en-US" sz="1800" dirty="0"/>
              <a:t>~91% of these residential customers have defaulted to TOU tariff</a:t>
            </a:r>
          </a:p>
          <a:p>
            <a:pPr marL="344488" lvl="1" indent="0">
              <a:spcBef>
                <a:spcPts val="0"/>
              </a:spcBef>
              <a:spcAft>
                <a:spcPts val="1000"/>
              </a:spcAft>
              <a:buNone/>
            </a:pPr>
            <a:endParaRPr lang="en-IE" sz="1800" dirty="0"/>
          </a:p>
          <a:p>
            <a:endParaRPr lang="en-US" dirty="0"/>
          </a:p>
        </p:txBody>
      </p:sp>
    </p:spTree>
    <p:extLst>
      <p:ext uri="{BB962C8B-B14F-4D97-AF65-F5344CB8AC3E}">
        <p14:creationId xmlns:p14="http://schemas.microsoft.com/office/powerpoint/2010/main" xmlns="" val="2466264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Pathways to the Future</a:t>
            </a:r>
            <a:endParaRPr lang="en-US" dirty="0"/>
          </a:p>
        </p:txBody>
      </p:sp>
      <p:sp>
        <p:nvSpPr>
          <p:cNvPr id="3" name="Content Placeholder 2"/>
          <p:cNvSpPr>
            <a:spLocks noGrp="1"/>
          </p:cNvSpPr>
          <p:nvPr>
            <p:ph idx="1"/>
          </p:nvPr>
        </p:nvSpPr>
        <p:spPr/>
        <p:txBody>
          <a:bodyPr/>
          <a:lstStyle/>
          <a:p>
            <a:pPr>
              <a:spcBef>
                <a:spcPts val="0"/>
              </a:spcBef>
              <a:spcAft>
                <a:spcPts val="1200"/>
              </a:spcAft>
            </a:pPr>
            <a:r>
              <a:rPr lang="en-US" sz="2200" dirty="0" smtClean="0"/>
              <a:t>Opt-in</a:t>
            </a:r>
          </a:p>
          <a:p>
            <a:pPr lvl="1">
              <a:spcBef>
                <a:spcPts val="0"/>
              </a:spcBef>
              <a:spcAft>
                <a:spcPts val="1200"/>
              </a:spcAft>
            </a:pPr>
            <a:r>
              <a:rPr lang="en-US" sz="2000" dirty="0" smtClean="0"/>
              <a:t>Makes sense but only if the dynamic </a:t>
            </a:r>
            <a:r>
              <a:rPr lang="en-US" sz="2000" dirty="0"/>
              <a:t>pricing </a:t>
            </a:r>
            <a:r>
              <a:rPr lang="en-US" sz="2000" dirty="0" smtClean="0"/>
              <a:t>rate is net of the hedging premium in flat rates and if dynamic pricing rates are simple </a:t>
            </a:r>
            <a:r>
              <a:rPr lang="en-US" sz="2000" dirty="0"/>
              <a:t>and easy </a:t>
            </a:r>
            <a:r>
              <a:rPr lang="en-US" sz="2000" dirty="0" smtClean="0"/>
              <a:t>for customers to understand</a:t>
            </a:r>
          </a:p>
          <a:p>
            <a:pPr lvl="2">
              <a:spcBef>
                <a:spcPts val="0"/>
              </a:spcBef>
              <a:spcAft>
                <a:spcPts val="1200"/>
              </a:spcAft>
            </a:pPr>
            <a:r>
              <a:rPr lang="en-US" sz="1800" dirty="0" smtClean="0"/>
              <a:t>The rates should offer customers significant </a:t>
            </a:r>
            <a:r>
              <a:rPr lang="en-US" sz="1800" dirty="0"/>
              <a:t>savings </a:t>
            </a:r>
            <a:r>
              <a:rPr lang="en-US" sz="1800" dirty="0" smtClean="0"/>
              <a:t>potential and also be offered in a way that appeals to other customer needs besides just saving money.</a:t>
            </a:r>
            <a:r>
              <a:rPr lang="en-US" sz="1800" dirty="0"/>
              <a:t> </a:t>
            </a:r>
          </a:p>
          <a:p>
            <a:pPr>
              <a:spcBef>
                <a:spcPts val="0"/>
              </a:spcBef>
              <a:spcAft>
                <a:spcPts val="1200"/>
              </a:spcAft>
            </a:pPr>
            <a:r>
              <a:rPr lang="en-US" sz="2200" dirty="0" smtClean="0"/>
              <a:t>Opt-out</a:t>
            </a:r>
          </a:p>
          <a:p>
            <a:pPr lvl="1">
              <a:spcBef>
                <a:spcPts val="0"/>
              </a:spcBef>
              <a:spcAft>
                <a:spcPts val="1200"/>
              </a:spcAft>
            </a:pPr>
            <a:r>
              <a:rPr lang="en-US" sz="2000" dirty="0" smtClean="0"/>
              <a:t>Best to offer it full bill </a:t>
            </a:r>
            <a:r>
              <a:rPr lang="en-US" sz="2000" dirty="0"/>
              <a:t>protection for the </a:t>
            </a:r>
            <a:r>
              <a:rPr lang="en-US" sz="2000" dirty="0" smtClean="0"/>
              <a:t>first year and to phase this out over the next two to three </a:t>
            </a:r>
            <a:r>
              <a:rPr lang="en-US" sz="2000" dirty="0"/>
              <a:t>years </a:t>
            </a:r>
            <a:endParaRPr lang="en-US" sz="2000" dirty="0" smtClean="0"/>
          </a:p>
          <a:p>
            <a:pPr lvl="2">
              <a:spcBef>
                <a:spcPts val="0"/>
              </a:spcBef>
              <a:spcAft>
                <a:spcPts val="1200"/>
              </a:spcAft>
            </a:pPr>
            <a:r>
              <a:rPr lang="en-US" sz="1800" dirty="0" smtClean="0"/>
              <a:t>An alternative is to offer </a:t>
            </a:r>
            <a:r>
              <a:rPr lang="en-US" sz="1800" dirty="0"/>
              <a:t>two-part </a:t>
            </a:r>
            <a:r>
              <a:rPr lang="en-US" sz="1800" dirty="0" smtClean="0"/>
              <a:t>rates</a:t>
            </a:r>
          </a:p>
          <a:p>
            <a:pPr lvl="2">
              <a:spcBef>
                <a:spcPts val="0"/>
              </a:spcBef>
              <a:spcAft>
                <a:spcPts val="1200"/>
              </a:spcAft>
            </a:pPr>
            <a:r>
              <a:rPr lang="en-US" sz="1800" dirty="0" smtClean="0"/>
              <a:t>Another alternative is to offer peak-time rebates</a:t>
            </a:r>
            <a:endParaRPr lang="en-US" sz="1800" dirty="0"/>
          </a:p>
          <a:p>
            <a:endParaRPr lang="en-US" dirty="0"/>
          </a:p>
        </p:txBody>
      </p:sp>
    </p:spTree>
    <p:extLst>
      <p:ext uri="{BB962C8B-B14F-4D97-AF65-F5344CB8AC3E}">
        <p14:creationId xmlns:p14="http://schemas.microsoft.com/office/powerpoint/2010/main" xmlns="" val="2414787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00467F"/>
              </a:solidFill>
            </a:endParaRPr>
          </a:p>
        </p:txBody>
      </p:sp>
      <p:sp>
        <p:nvSpPr>
          <p:cNvPr id="4" name="TextBox 3"/>
          <p:cNvSpPr txBox="1"/>
          <p:nvPr/>
        </p:nvSpPr>
        <p:spPr>
          <a:xfrm>
            <a:off x="0" y="2707568"/>
            <a:ext cx="9144000" cy="707886"/>
          </a:xfrm>
          <a:prstGeom prst="rect">
            <a:avLst/>
          </a:prstGeom>
          <a:noFill/>
        </p:spPr>
        <p:txBody>
          <a:bodyPr wrap="square" rtlCol="0">
            <a:spAutoFit/>
          </a:bodyPr>
          <a:lstStyle/>
          <a:p>
            <a:r>
              <a:rPr lang="en-US" sz="4000" b="1" dirty="0" smtClean="0">
                <a:solidFill>
                  <a:srgbClr val="00467F"/>
                </a:solidFill>
              </a:rPr>
              <a:t>Appendix</a:t>
            </a:r>
            <a:endParaRPr lang="en-US" sz="4000" b="1" dirty="0">
              <a:solidFill>
                <a:srgbClr val="00467F"/>
              </a:solidFill>
            </a:endParaRPr>
          </a:p>
        </p:txBody>
      </p:sp>
    </p:spTree>
    <p:extLst>
      <p:ext uri="{BB962C8B-B14F-4D97-AF65-F5344CB8AC3E}">
        <p14:creationId xmlns:p14="http://schemas.microsoft.com/office/powerpoint/2010/main" xmlns="" val="3554464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Smart Grid Opens Up a Number of Opportunities Involving the Customer</a:t>
            </a:r>
            <a:endParaRPr lang="en-US" dirty="0"/>
          </a:p>
        </p:txBody>
      </p:sp>
      <p:sp>
        <p:nvSpPr>
          <p:cNvPr id="3" name="Content Placeholder 2"/>
          <p:cNvSpPr>
            <a:spLocks noGrp="1"/>
          </p:cNvSpPr>
          <p:nvPr>
            <p:ph idx="1"/>
          </p:nvPr>
        </p:nvSpPr>
        <p:spPr/>
        <p:txBody>
          <a:bodyPr/>
          <a:lstStyle/>
          <a:p>
            <a:pPr marL="0" indent="0">
              <a:spcBef>
                <a:spcPts val="0"/>
              </a:spcBef>
              <a:spcAft>
                <a:spcPts val="1200"/>
              </a:spcAft>
              <a:buNone/>
            </a:pPr>
            <a:r>
              <a:rPr lang="en-US" dirty="0" smtClean="0"/>
              <a:t>The most important activity is the rollout of Advanced Metering Infrastructure (AMI) .</a:t>
            </a:r>
          </a:p>
          <a:p>
            <a:pPr lvl="1"/>
            <a:r>
              <a:rPr lang="en-US" sz="2200" dirty="0" smtClean="0"/>
              <a:t>This features “Smart” Meters which record and digitally communicate electricity consumption data on frequent intervals (</a:t>
            </a:r>
            <a:r>
              <a:rPr lang="en-US" sz="2200" i="1" dirty="0" smtClean="0"/>
              <a:t>e.g.</a:t>
            </a:r>
            <a:r>
              <a:rPr lang="en-US" sz="2200" dirty="0" smtClean="0"/>
              <a:t>, 15 minutes or hourly).</a:t>
            </a:r>
          </a:p>
          <a:p>
            <a:endParaRPr lang="en-US" dirty="0"/>
          </a:p>
          <a:p>
            <a:pPr marL="0" indent="0">
              <a:buNone/>
            </a:pPr>
            <a:r>
              <a:rPr lang="en-US" dirty="0" smtClean="0"/>
              <a:t>AMI acts as a gateway to offering dynamic pricing and time-of-use rates which can foster more responsive customer demand, improve load factors and lower average cost for all customers.</a:t>
            </a:r>
          </a:p>
          <a:p>
            <a:endParaRPr lang="en-US" dirty="0"/>
          </a:p>
          <a:p>
            <a:endParaRPr lang="en-US" dirty="0"/>
          </a:p>
        </p:txBody>
      </p:sp>
    </p:spTree>
    <p:extLst>
      <p:ext uri="{BB962C8B-B14F-4D97-AF65-F5344CB8AC3E}">
        <p14:creationId xmlns:p14="http://schemas.microsoft.com/office/powerpoint/2010/main" xmlns="" val="2402621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Glossary of Dynamic Pricing </a:t>
            </a:r>
            <a:endParaRPr lang="en-US" dirty="0"/>
          </a:p>
        </p:txBody>
      </p:sp>
      <p:pic>
        <p:nvPicPr>
          <p:cNvPr id="18435"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6413" y="1315028"/>
            <a:ext cx="8311173" cy="48819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91861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Autofit/>
          </a:bodyPr>
          <a:lstStyle/>
          <a:p>
            <a:r>
              <a:rPr lang="en-US" sz="2600" b="1" dirty="0" smtClean="0"/>
              <a:t>Dynamic Pricing Means Lower Rates for Thousands of Hours a Year and Higher Prices During a Few Hundred </a:t>
            </a:r>
          </a:p>
        </p:txBody>
      </p:sp>
      <p:pic>
        <p:nvPicPr>
          <p:cNvPr id="3686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1193724"/>
            <a:ext cx="7570787" cy="51764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63422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88925" lvl="1" indent="0">
              <a:spcBef>
                <a:spcPts val="600"/>
              </a:spcBef>
              <a:spcAft>
                <a:spcPts val="600"/>
              </a:spcAft>
              <a:buNone/>
            </a:pPr>
            <a:r>
              <a:rPr lang="en-US" sz="1500" dirty="0" smtClean="0"/>
              <a:t>Faruqui</a:t>
            </a:r>
            <a:r>
              <a:rPr lang="en-US" sz="1500" dirty="0"/>
              <a:t>, Ahmad, Ryan Hledik and Jennifer Palmer, </a:t>
            </a:r>
            <a:r>
              <a:rPr lang="en-US" sz="1500" i="1" dirty="0"/>
              <a:t>Time-Varying and Dynamic Rate Design</a:t>
            </a:r>
            <a:r>
              <a:rPr lang="en-US" sz="1500" dirty="0"/>
              <a:t>, Regulatory Assistance Project, July 2012. </a:t>
            </a:r>
            <a:r>
              <a:rPr lang="en-US" sz="1500" dirty="0">
                <a:hlinkClick r:id="rId2"/>
              </a:rPr>
              <a:t>http://www.raponline.org/topic/global-power-best-practice-series</a:t>
            </a:r>
            <a:endParaRPr lang="en-US" sz="1500" dirty="0"/>
          </a:p>
          <a:p>
            <a:pPr marL="288925" lvl="1" indent="0">
              <a:spcBef>
                <a:spcPts val="600"/>
              </a:spcBef>
              <a:spcAft>
                <a:spcPts val="600"/>
              </a:spcAft>
              <a:buNone/>
            </a:pPr>
            <a:r>
              <a:rPr lang="en-US" sz="1500" dirty="0"/>
              <a:t>Faruqui, Ahmad and Doug Mitarotonda, “Energy Efficiency and Demand Response in 2020: A Survey of Expert Opinion,” </a:t>
            </a:r>
            <a:r>
              <a:rPr lang="en-US" sz="1500" i="1" dirty="0"/>
              <a:t>The Brattle Group</a:t>
            </a:r>
            <a:r>
              <a:rPr lang="en-US" sz="1500" dirty="0"/>
              <a:t>, November 2011. </a:t>
            </a:r>
            <a:r>
              <a:rPr lang="en-US" sz="1500" dirty="0">
                <a:hlinkClick r:id="rId3"/>
              </a:rPr>
              <a:t>http://www.brattle.com/_documents/UploadLibrary/Upload990.pdf</a:t>
            </a:r>
            <a:r>
              <a:rPr lang="en-US" sz="1500" dirty="0"/>
              <a:t>  </a:t>
            </a:r>
          </a:p>
          <a:p>
            <a:pPr marL="288925" lvl="1" indent="0">
              <a:spcBef>
                <a:spcPts val="600"/>
              </a:spcBef>
              <a:spcAft>
                <a:spcPts val="600"/>
              </a:spcAft>
              <a:buNone/>
            </a:pPr>
            <a:r>
              <a:rPr lang="en-US" sz="1500" dirty="0"/>
              <a:t>Faruqui, Ahmad and Eric Shultz, “Demand Growth and the New Normal,” </a:t>
            </a:r>
            <a:r>
              <a:rPr lang="en-US" sz="1500" i="1" dirty="0"/>
              <a:t>Public Utilities Fortnightly, </a:t>
            </a:r>
            <a:r>
              <a:rPr lang="en-US" sz="1500" dirty="0"/>
              <a:t>December 2012, forthcoming.</a:t>
            </a:r>
          </a:p>
          <a:p>
            <a:pPr marL="290512" lvl="1" indent="0">
              <a:spcBef>
                <a:spcPts val="600"/>
              </a:spcBef>
              <a:spcAft>
                <a:spcPts val="600"/>
              </a:spcAft>
              <a:buNone/>
            </a:pPr>
            <a:r>
              <a:rPr lang="en-US" sz="1500" dirty="0"/>
              <a:t>Faruqui, Ahmad and Sanem Sergici, "Dynamic Pricing of Electricity in the Mid-Atlantic Region: Econometric Results from the Baltimore Gas and Electric Company Experiment," </a:t>
            </a:r>
            <a:r>
              <a:rPr lang="en-US" sz="1500" i="1" dirty="0"/>
              <a:t>Journal of Regulatory Economics</a:t>
            </a:r>
            <a:r>
              <a:rPr lang="en-US" sz="1500" dirty="0"/>
              <a:t>, August 2011.</a:t>
            </a:r>
          </a:p>
          <a:p>
            <a:pPr marL="290512" lvl="1" indent="0">
              <a:spcBef>
                <a:spcPts val="600"/>
              </a:spcBef>
              <a:spcAft>
                <a:spcPts val="600"/>
              </a:spcAft>
              <a:buNone/>
            </a:pPr>
            <a:r>
              <a:rPr lang="en-US" sz="1500" dirty="0" smtClean="0"/>
              <a:t>Faruqui, Ahmad and Sanem Sergici, </a:t>
            </a:r>
            <a:r>
              <a:rPr lang="en-US" sz="1500" dirty="0"/>
              <a:t>"Household Response to Dynamic Pricing of Electricity – A Survey of 15 Experiments</a:t>
            </a:r>
            <a:r>
              <a:rPr lang="en-US" sz="1500" dirty="0" smtClean="0"/>
              <a:t>,“ </a:t>
            </a:r>
            <a:r>
              <a:rPr lang="en-US" sz="1500" i="1" dirty="0" smtClean="0"/>
              <a:t>Journal </a:t>
            </a:r>
            <a:r>
              <a:rPr lang="en-US" sz="1500" i="1" dirty="0"/>
              <a:t>of Regulatory Economics</a:t>
            </a:r>
            <a:r>
              <a:rPr lang="en-US" sz="1500" dirty="0"/>
              <a:t>, October 2010.</a:t>
            </a:r>
          </a:p>
          <a:p>
            <a:pPr marL="290512" lvl="1" indent="0">
              <a:spcBef>
                <a:spcPts val="600"/>
              </a:spcBef>
              <a:spcAft>
                <a:spcPts val="600"/>
              </a:spcAft>
              <a:buNone/>
            </a:pPr>
            <a:r>
              <a:rPr lang="en-US" sz="1500" dirty="0" smtClean="0"/>
              <a:t>Faruqui</a:t>
            </a:r>
            <a:r>
              <a:rPr lang="en-US" sz="1500" dirty="0"/>
              <a:t>, Ahmad and Jenny Palmer, “The Discovery of Price Responsiveness – A Survey of Experiments Involving Dynamic Pricing of Electricity,” </a:t>
            </a:r>
            <a:r>
              <a:rPr lang="en-US" sz="1500" i="1" dirty="0"/>
              <a:t>EDI Quarterly</a:t>
            </a:r>
            <a:r>
              <a:rPr lang="en-US" sz="1500" dirty="0"/>
              <a:t>, April 2012. </a:t>
            </a:r>
            <a:r>
              <a:rPr lang="en-US" sz="1500" dirty="0">
                <a:hlinkClick r:id="rId4"/>
              </a:rPr>
              <a:t>http://papers.ssrn.com/sol3/papers.cfm?abstract_id=2020587</a:t>
            </a:r>
            <a:endParaRPr lang="en-US" sz="1500" dirty="0"/>
          </a:p>
          <a:p>
            <a:pPr marL="290512" lvl="1" indent="0">
              <a:spcBef>
                <a:spcPts val="600"/>
              </a:spcBef>
              <a:spcAft>
                <a:spcPts val="600"/>
              </a:spcAft>
              <a:buNone/>
            </a:pPr>
            <a:r>
              <a:rPr lang="en-US" sz="1500" dirty="0" smtClean="0"/>
              <a:t>Faruqui, Ahmad and Jenny Palmer, “Dynamic Pricing and its Discontents,” </a:t>
            </a:r>
            <a:r>
              <a:rPr lang="en-US" sz="1500" i="1" dirty="0" smtClean="0"/>
              <a:t>Regulation</a:t>
            </a:r>
            <a:r>
              <a:rPr lang="en-US" sz="1500" dirty="0" smtClean="0"/>
              <a:t>, Fall 2011. </a:t>
            </a:r>
            <a:r>
              <a:rPr lang="en-US" sz="1500" u="sng" dirty="0" smtClean="0">
                <a:hlinkClick r:id="rId5"/>
              </a:rPr>
              <a:t>http://www.cato.org/pubs/regulation/regv34n3/regv34n3-5.pdf</a:t>
            </a:r>
            <a:r>
              <a:rPr lang="en-US" sz="1500" u="sng" dirty="0" smtClean="0"/>
              <a:t> </a:t>
            </a:r>
          </a:p>
          <a:p>
            <a:endParaRPr lang="en-US" sz="1500" dirty="0"/>
          </a:p>
        </p:txBody>
      </p:sp>
    </p:spTree>
    <p:extLst>
      <p:ext uri="{BB962C8B-B14F-4D97-AF65-F5344CB8AC3E}">
        <p14:creationId xmlns:p14="http://schemas.microsoft.com/office/powerpoint/2010/main" xmlns="" val="41653668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(continued)</a:t>
            </a:r>
            <a:endParaRPr lang="en-US" dirty="0"/>
          </a:p>
        </p:txBody>
      </p:sp>
      <p:sp>
        <p:nvSpPr>
          <p:cNvPr id="3" name="Content Placeholder 2"/>
          <p:cNvSpPr>
            <a:spLocks noGrp="1"/>
          </p:cNvSpPr>
          <p:nvPr>
            <p:ph idx="1"/>
          </p:nvPr>
        </p:nvSpPr>
        <p:spPr>
          <a:xfrm>
            <a:off x="-1" y="1066800"/>
            <a:ext cx="9144001" cy="5302250"/>
          </a:xfrm>
        </p:spPr>
        <p:txBody>
          <a:bodyPr/>
          <a:lstStyle/>
          <a:p>
            <a:pPr marL="290512" lvl="1" indent="0">
              <a:spcBef>
                <a:spcPts val="600"/>
              </a:spcBef>
              <a:spcAft>
                <a:spcPts val="600"/>
              </a:spcAft>
              <a:buNone/>
            </a:pPr>
            <a:r>
              <a:rPr lang="en-US" sz="1500" dirty="0"/>
              <a:t>Faruqui, Ahmad and Neil Lessem, Managing the Costs  and Benefits of Dynamic Pricing, Australian Energy Market Commission: Power of Choice Review, September 2012. </a:t>
            </a:r>
            <a:r>
              <a:rPr lang="en-US" sz="1500" u="sng" dirty="0">
                <a:hlinkClick r:id="rId2"/>
              </a:rPr>
              <a:t>http://www.aemc.gov.au/market-reviews/open/power-of-choice-update-page.html</a:t>
            </a:r>
            <a:endParaRPr lang="en-US" sz="1500" u="sng" dirty="0"/>
          </a:p>
          <a:p>
            <a:pPr marL="290512" lvl="1" indent="0">
              <a:spcBef>
                <a:spcPts val="600"/>
              </a:spcBef>
              <a:spcAft>
                <a:spcPts val="600"/>
              </a:spcAft>
              <a:buNone/>
            </a:pPr>
            <a:r>
              <a:rPr lang="en-US" sz="1500" dirty="0" smtClean="0"/>
              <a:t>Faruqui</a:t>
            </a:r>
            <a:r>
              <a:rPr lang="en-US" sz="1500" dirty="0"/>
              <a:t>, Ahmad.  Illinois Commerce Commission, Docket No. 12-0244.  </a:t>
            </a:r>
            <a:r>
              <a:rPr lang="en-US" sz="1500" i="1" dirty="0"/>
              <a:t>Direct Testimony on Rehearing of Dr. Ahmad Faruqui</a:t>
            </a:r>
            <a:r>
              <a:rPr lang="en-US" sz="1500" dirty="0"/>
              <a:t>, June 28, 2012</a:t>
            </a:r>
            <a:r>
              <a:rPr lang="en-US" sz="1500" dirty="0" smtClean="0"/>
              <a:t>.</a:t>
            </a:r>
          </a:p>
          <a:p>
            <a:pPr marL="290512" lvl="1" indent="0">
              <a:spcBef>
                <a:spcPts val="600"/>
              </a:spcBef>
              <a:spcAft>
                <a:spcPts val="600"/>
              </a:spcAft>
              <a:buNone/>
            </a:pPr>
            <a:r>
              <a:rPr lang="en-US" sz="1500" dirty="0" smtClean="0"/>
              <a:t>Faruqui</a:t>
            </a:r>
            <a:r>
              <a:rPr lang="en-US" sz="1500" dirty="0"/>
              <a:t>, Ahmad.  Illinois Commerce Commission, Docket No. 12-0244.  </a:t>
            </a:r>
            <a:r>
              <a:rPr lang="en-US" sz="1500" i="1" dirty="0"/>
              <a:t>Rebuttal Testimony on Rehearing of Dr. Ahmad Faruqui</a:t>
            </a:r>
            <a:r>
              <a:rPr lang="en-US" sz="1500" dirty="0"/>
              <a:t>, September 11, 2012</a:t>
            </a:r>
            <a:r>
              <a:rPr lang="en-US" sz="1500" dirty="0" smtClean="0"/>
              <a:t>.</a:t>
            </a:r>
            <a:endParaRPr lang="en-US" sz="1500" dirty="0"/>
          </a:p>
          <a:p>
            <a:pPr marL="290512" lvl="1" indent="0">
              <a:spcBef>
                <a:spcPts val="600"/>
              </a:spcBef>
              <a:spcAft>
                <a:spcPts val="600"/>
              </a:spcAft>
              <a:buNone/>
            </a:pPr>
            <a:r>
              <a:rPr lang="en-US" sz="1500" dirty="0" smtClean="0"/>
              <a:t>Federal </a:t>
            </a:r>
            <a:r>
              <a:rPr lang="en-US" sz="1500" dirty="0"/>
              <a:t>Energy Regulatory Commission staff. </a:t>
            </a:r>
            <a:r>
              <a:rPr lang="en-US" sz="1500" i="1" dirty="0"/>
              <a:t>A National Assessment of Demand Response Potential</a:t>
            </a:r>
            <a:r>
              <a:rPr lang="en-US" sz="1500" dirty="0"/>
              <a:t>. June 2009. </a:t>
            </a:r>
            <a:r>
              <a:rPr lang="en-US" sz="1500" u="sng" dirty="0">
                <a:hlinkClick r:id="rId3"/>
              </a:rPr>
              <a:t>http://www.ferc.gov/legal/staff-reports/06-09-demand-response.pdf</a:t>
            </a:r>
            <a:endParaRPr lang="en-US" sz="1500" dirty="0"/>
          </a:p>
          <a:p>
            <a:pPr marL="290512" lvl="1" indent="0">
              <a:spcBef>
                <a:spcPts val="600"/>
              </a:spcBef>
              <a:spcAft>
                <a:spcPts val="600"/>
              </a:spcAft>
              <a:buNone/>
            </a:pPr>
            <a:r>
              <a:rPr lang="en-US" sz="1500" dirty="0" smtClean="0"/>
              <a:t>Hanser, Philip Q, “Rate Design by Objective,” </a:t>
            </a:r>
            <a:r>
              <a:rPr lang="en-US" sz="1500" i="1" dirty="0" smtClean="0"/>
              <a:t>Public Utilities Fortnightly</a:t>
            </a:r>
            <a:r>
              <a:rPr lang="en-US" sz="1500" dirty="0" smtClean="0"/>
              <a:t>, September 2012.  </a:t>
            </a:r>
          </a:p>
          <a:p>
            <a:pPr marL="290512" lvl="1" indent="0">
              <a:spcBef>
                <a:spcPts val="600"/>
              </a:spcBef>
              <a:spcAft>
                <a:spcPts val="600"/>
              </a:spcAft>
              <a:buNone/>
            </a:pPr>
            <a:r>
              <a:rPr lang="en-US" sz="1500" dirty="0" smtClean="0"/>
              <a:t>“Most British consumers satisfied with time of use tariffs,” </a:t>
            </a:r>
            <a:r>
              <a:rPr lang="en-US" sz="1500" dirty="0"/>
              <a:t>METERING.COM. </a:t>
            </a:r>
            <a:r>
              <a:rPr lang="en-US" sz="1500" dirty="0">
                <a:hlinkClick r:id="rId4"/>
              </a:rPr>
              <a:t>http://</a:t>
            </a:r>
            <a:r>
              <a:rPr lang="en-US" sz="1500" dirty="0" smtClean="0">
                <a:hlinkClick r:id="rId4"/>
              </a:rPr>
              <a:t>www.metering.com/node/21810</a:t>
            </a:r>
            <a:r>
              <a:rPr lang="en-US" sz="1500" dirty="0"/>
              <a:t> </a:t>
            </a:r>
            <a:r>
              <a:rPr lang="en-US" sz="1500" dirty="0" smtClean="0"/>
              <a:t>(accessed November 12, 2012).  </a:t>
            </a:r>
          </a:p>
          <a:p>
            <a:pPr marL="290512" lvl="1" indent="0">
              <a:spcBef>
                <a:spcPts val="600"/>
              </a:spcBef>
              <a:spcAft>
                <a:spcPts val="600"/>
              </a:spcAft>
              <a:buNone/>
            </a:pPr>
            <a:r>
              <a:rPr lang="en-US" sz="1500" dirty="0" smtClean="0"/>
              <a:t>“Smart meter mandate coming for Australia?” SmartGridNews.com. </a:t>
            </a:r>
            <a:r>
              <a:rPr lang="en-US" sz="1500" dirty="0" smtClean="0">
                <a:hlinkClick r:id="rId5"/>
              </a:rPr>
              <a:t>http</a:t>
            </a:r>
            <a:r>
              <a:rPr lang="en-US" sz="1500" dirty="0">
                <a:hlinkClick r:id="rId5"/>
              </a:rPr>
              <a:t>://www.smartgridnews.com/artman/publish/Technologies_Metering/Smart-meter-mandate-coming-for-Australia-5271.html#.</a:t>
            </a:r>
            <a:r>
              <a:rPr lang="en-US" sz="1500" dirty="0" smtClean="0">
                <a:hlinkClick r:id="rId5"/>
              </a:rPr>
              <a:t>UKG-KIfXYto</a:t>
            </a:r>
            <a:r>
              <a:rPr lang="en-US" sz="1500" dirty="0" smtClean="0"/>
              <a:t> (accessed November 12, 2012).  </a:t>
            </a:r>
            <a:endParaRPr lang="en-US" sz="1500" dirty="0"/>
          </a:p>
          <a:p>
            <a:pPr marL="290512" lvl="1" indent="0">
              <a:spcBef>
                <a:spcPts val="600"/>
              </a:spcBef>
              <a:spcAft>
                <a:spcPts val="600"/>
              </a:spcAft>
              <a:buNone/>
            </a:pPr>
            <a:r>
              <a:rPr lang="en-US" sz="1500" dirty="0" smtClean="0"/>
              <a:t>Wood</a:t>
            </a:r>
            <a:r>
              <a:rPr lang="en-US" sz="1500" dirty="0"/>
              <a:t>, Lisa and Ahmad Faruqui, “Dynamic Pricing and Low-Income Customers: Correcting misconceptions about load-management programs,” </a:t>
            </a:r>
            <a:r>
              <a:rPr lang="en-US" sz="1500" i="1" dirty="0"/>
              <a:t>Public Utilities Fortnightly</a:t>
            </a:r>
            <a:r>
              <a:rPr lang="en-US" sz="1500" dirty="0"/>
              <a:t>, November 2010, pp. </a:t>
            </a:r>
            <a:r>
              <a:rPr lang="en-US" sz="1500" dirty="0" smtClean="0"/>
              <a:t>60-64. </a:t>
            </a:r>
            <a:r>
              <a:rPr lang="en-US" sz="1500" dirty="0" smtClean="0">
                <a:hlinkClick r:id="rId6"/>
              </a:rPr>
              <a:t>http</a:t>
            </a:r>
            <a:r>
              <a:rPr lang="en-US" sz="1500" dirty="0">
                <a:hlinkClick r:id="rId6"/>
              </a:rPr>
              <a:t>://www.fortnightly.com/archive/puf_archive_1110.cfm</a:t>
            </a:r>
            <a:r>
              <a:rPr lang="en-US" sz="1500" dirty="0"/>
              <a:t> </a:t>
            </a:r>
          </a:p>
          <a:p>
            <a:endParaRPr lang="en-US" sz="1600" dirty="0" smtClean="0"/>
          </a:p>
          <a:p>
            <a:endParaRPr lang="en-US" sz="1600" dirty="0"/>
          </a:p>
        </p:txBody>
      </p:sp>
    </p:spTree>
    <p:extLst>
      <p:ext uri="{BB962C8B-B14F-4D97-AF65-F5344CB8AC3E}">
        <p14:creationId xmlns:p14="http://schemas.microsoft.com/office/powerpoint/2010/main" xmlns="" val="15944631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Speaker Bio and Contact Information</a:t>
            </a:r>
          </a:p>
        </p:txBody>
      </p:sp>
      <p:sp>
        <p:nvSpPr>
          <p:cNvPr id="9219" name="Text Box 3"/>
          <p:cNvSpPr txBox="1">
            <a:spLocks noChangeArrowheads="1"/>
          </p:cNvSpPr>
          <p:nvPr/>
        </p:nvSpPr>
        <p:spPr bwMode="auto">
          <a:xfrm>
            <a:off x="228599" y="3352800"/>
            <a:ext cx="2847109" cy="13542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r>
              <a:rPr lang="en-US" sz="1600" b="1" dirty="0"/>
              <a:t>Ahmad Faruqui, Ph.D.</a:t>
            </a:r>
          </a:p>
          <a:p>
            <a:pPr algn="l"/>
            <a:r>
              <a:rPr lang="en-US" sz="1600" dirty="0"/>
              <a:t>Principal</a:t>
            </a:r>
          </a:p>
          <a:p>
            <a:pPr algn="l"/>
            <a:r>
              <a:rPr lang="en-US" sz="1600" dirty="0"/>
              <a:t>San Francisco, California</a:t>
            </a:r>
          </a:p>
          <a:p>
            <a:pPr algn="l"/>
            <a:r>
              <a:rPr lang="en-US" sz="1600" dirty="0"/>
              <a:t>Ahmad.Faruqui@brattle.com</a:t>
            </a:r>
          </a:p>
          <a:p>
            <a:pPr algn="l"/>
            <a:r>
              <a:rPr lang="en-US" sz="1600" dirty="0"/>
              <a:t>925.408.0149</a:t>
            </a:r>
          </a:p>
        </p:txBody>
      </p:sp>
      <p:sp>
        <p:nvSpPr>
          <p:cNvPr id="9220" name="Text Box 4"/>
          <p:cNvSpPr txBox="1">
            <a:spLocks noChangeArrowheads="1"/>
          </p:cNvSpPr>
          <p:nvPr/>
        </p:nvSpPr>
        <p:spPr bwMode="auto">
          <a:xfrm>
            <a:off x="3075707" y="1143000"/>
            <a:ext cx="5993067" cy="5170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just"/>
            <a:r>
              <a:rPr lang="en-US" sz="1100" dirty="0">
                <a:cs typeface="Arial" charset="0"/>
              </a:rPr>
              <a:t>Dr. Faruqui has advised more than two dozen clients on demand forecasting issues, including utilities and transmission system operators in the United States and around the globe. </a:t>
            </a:r>
          </a:p>
          <a:p>
            <a:pPr algn="just"/>
            <a:endParaRPr lang="en-US" sz="1100" dirty="0">
              <a:cs typeface="Arial" charset="0"/>
            </a:endParaRPr>
          </a:p>
          <a:p>
            <a:pPr algn="just"/>
            <a:r>
              <a:rPr lang="en-US" sz="1100" dirty="0">
                <a:cs typeface="Arial" charset="0"/>
              </a:rPr>
              <a:t>He has consulted with more than 50 utilities and transmission system operators around the globe and testified or appeared before a dozen state and provincial commissions and legislative bodies in the United States and Canada.</a:t>
            </a:r>
          </a:p>
          <a:p>
            <a:pPr algn="just"/>
            <a:endParaRPr lang="en-US" sz="1100" dirty="0">
              <a:cs typeface="Arial" charset="0"/>
            </a:endParaRPr>
          </a:p>
          <a:p>
            <a:pPr algn="just"/>
            <a:r>
              <a:rPr lang="en-US" sz="1100" dirty="0">
                <a:cs typeface="Arial" charset="0"/>
              </a:rPr>
              <a:t>In addition, he has developed models for forecasting monthly and hourly loads for clients using a variety of econometric and time series methods.  He helped develop an hourly load forecasting model to assist a competitive wholesaler in bidding for default service.  For a utility, he diagnosed why energy sales were below forecasts even after adjusting for the effects of the economy.  He assisted a transmission system operator understand why peak demand was being under-forecast by a large amount.  And he assisted a regulated provider of steam analyze the customer’s decision to switch from purchasing steam to self-generating of steam and also to analyze the response of steam usage to rising steam prices.   The analysis was carried out on a customer-by-customer basis and involved the use of discrete choice methods and conventional regression analysis.  </a:t>
            </a:r>
          </a:p>
          <a:p>
            <a:pPr algn="just"/>
            <a:endParaRPr lang="en-US" sz="1100" dirty="0">
              <a:cs typeface="Arial" charset="0"/>
            </a:endParaRPr>
          </a:p>
          <a:p>
            <a:pPr algn="just"/>
            <a:r>
              <a:rPr lang="en-US" sz="1100" dirty="0">
                <a:cs typeface="Arial" charset="0"/>
              </a:rPr>
              <a:t>More recently, Dr. Faruqui has been involved in the estimation of hourly, daily and monthly demand models in the context of dynamic pricing pilots.  Dr. Faruqui has managed the design and evaluation of large-scale dynamic pricing experiments in California, Connecticut, Florida, Illinois, Maryland and Michigan.  This work involved the estimation of a variety of econometric models for estimating customer response to prices that varied by time of day. </a:t>
            </a:r>
          </a:p>
          <a:p>
            <a:pPr algn="just"/>
            <a:endParaRPr lang="en-US" sz="1100" dirty="0">
              <a:cs typeface="Arial" charset="0"/>
            </a:endParaRPr>
          </a:p>
          <a:p>
            <a:pPr algn="just"/>
            <a:r>
              <a:rPr lang="en-US" sz="1100" dirty="0">
                <a:cs typeface="Arial" charset="0"/>
              </a:rPr>
              <a:t>His work has been cited in publications such as The Economist, The New York Times, and USA Today and he has appeared on Fox News and National Public Radio. The author, co-author or editor of four books and more than 150 articles, papers and reports on efficient energy use, he holds a Ph.D. in economics and an M.A. in agricultural economics from The University of California at Davis, where he was a Regents Fellow.</a:t>
            </a:r>
          </a:p>
          <a:p>
            <a:pPr algn="just"/>
            <a:endParaRPr lang="en-US" sz="1100" dirty="0"/>
          </a:p>
        </p:txBody>
      </p:sp>
      <p:sp>
        <p:nvSpPr>
          <p:cNvPr id="9221" name="Text Box 5"/>
          <p:cNvSpPr txBox="1">
            <a:spLocks noChangeArrowheads="1"/>
          </p:cNvSpPr>
          <p:nvPr/>
        </p:nvSpPr>
        <p:spPr bwMode="auto">
          <a:xfrm>
            <a:off x="337450" y="6239450"/>
            <a:ext cx="8839200"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eaLnBrk="1" hangingPunct="1">
              <a:spcBef>
                <a:spcPct val="20000"/>
              </a:spcBef>
              <a:buClr>
                <a:schemeClr val="bg1"/>
              </a:buClr>
              <a:buFont typeface="Times New Roman" pitchFamily="18" charset="0"/>
              <a:buNone/>
            </a:pPr>
            <a:r>
              <a:rPr lang="en-US" sz="1000" dirty="0"/>
              <a:t>The views expressed in this presentation are strictly those of the presenter(s) and do not necessarily state or reflect the views of </a:t>
            </a:r>
            <a:r>
              <a:rPr lang="en-US" sz="1000" i="1" dirty="0"/>
              <a:t>The Brattle Group, Inc</a:t>
            </a:r>
            <a:r>
              <a:rPr lang="en-US" sz="1000" dirty="0"/>
              <a:t>.</a:t>
            </a:r>
          </a:p>
        </p:txBody>
      </p:sp>
      <p:grpSp>
        <p:nvGrpSpPr>
          <p:cNvPr id="9222" name="Group 6"/>
          <p:cNvGrpSpPr>
            <a:grpSpLocks/>
          </p:cNvGrpSpPr>
          <p:nvPr/>
        </p:nvGrpSpPr>
        <p:grpSpPr bwMode="auto">
          <a:xfrm>
            <a:off x="381000" y="1371600"/>
            <a:ext cx="1524000" cy="1752600"/>
            <a:chOff x="240" y="864"/>
            <a:chExt cx="960" cy="1104"/>
          </a:xfrm>
        </p:grpSpPr>
        <p:pic>
          <p:nvPicPr>
            <p:cNvPr id="9224" name="Picture 7" descr="bioFaces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0" y="864"/>
              <a:ext cx="960" cy="1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25" name="Text Box 8"/>
            <p:cNvSpPr txBox="1">
              <a:spLocks noChangeArrowheads="1"/>
            </p:cNvSpPr>
            <p:nvPr/>
          </p:nvSpPr>
          <p:spPr bwMode="auto">
            <a:xfrm>
              <a:off x="336" y="1104"/>
              <a:ext cx="768" cy="5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spcBef>
                  <a:spcPct val="50000"/>
                </a:spcBef>
              </a:pPr>
              <a:r>
                <a:rPr lang="en-US" sz="1400" dirty="0">
                  <a:solidFill>
                    <a:schemeClr val="bg1"/>
                  </a:solidFill>
                </a:rPr>
                <a:t>Insert corporate headshot here.</a:t>
              </a:r>
            </a:p>
          </p:txBody>
        </p:sp>
      </p:grpSp>
      <p:pic>
        <p:nvPicPr>
          <p:cNvPr id="9223"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t="12907"/>
          <a:stretch>
            <a:fillRect/>
          </a:stretch>
        </p:blipFill>
        <p:spPr bwMode="auto">
          <a:xfrm>
            <a:off x="334963" y="1304925"/>
            <a:ext cx="1543050" cy="2047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ln/>
        </p:spPr>
        <p:txBody>
          <a:bodyPr/>
          <a:lstStyle/>
          <a:p>
            <a:r>
              <a:rPr lang="en-US" dirty="0"/>
              <a:t>Speaker Bio and Contact Information</a:t>
            </a:r>
          </a:p>
        </p:txBody>
      </p:sp>
      <p:sp>
        <p:nvSpPr>
          <p:cNvPr id="226309" name="Text Box 5"/>
          <p:cNvSpPr txBox="1">
            <a:spLocks noChangeArrowheads="1"/>
          </p:cNvSpPr>
          <p:nvPr/>
        </p:nvSpPr>
        <p:spPr bwMode="auto">
          <a:xfrm>
            <a:off x="218700" y="6156325"/>
            <a:ext cx="8839200"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eaLnBrk="1" hangingPunct="1">
              <a:spcBef>
                <a:spcPct val="20000"/>
              </a:spcBef>
              <a:buClr>
                <a:schemeClr val="bg1"/>
              </a:buClr>
              <a:buFont typeface="Times New Roman" pitchFamily="18" charset="0"/>
              <a:buNone/>
            </a:pPr>
            <a:r>
              <a:rPr lang="en-US" sz="1000" dirty="0">
                <a:latin typeface="+mn-lt"/>
              </a:rPr>
              <a:t>The views expressed in this presentation are strictly those of the presenter(s) and do not necessarily state or reflect the views of </a:t>
            </a:r>
            <a:r>
              <a:rPr lang="en-US" sz="1000" i="1" dirty="0">
                <a:latin typeface="+mn-lt"/>
              </a:rPr>
              <a:t>The Brattle Group, Inc</a:t>
            </a:r>
            <a:r>
              <a:rPr lang="en-US" sz="1000" dirty="0">
                <a:latin typeface="+mn-lt"/>
              </a:rPr>
              <a:t>.</a:t>
            </a:r>
          </a:p>
        </p:txBody>
      </p:sp>
      <p:sp>
        <p:nvSpPr>
          <p:cNvPr id="9" name="Rectangle 2"/>
          <p:cNvSpPr txBox="1">
            <a:spLocks noChangeArrowheads="1"/>
          </p:cNvSpPr>
          <p:nvPr/>
        </p:nvSpPr>
        <p:spPr bwMode="gray">
          <a:xfrm>
            <a:off x="0" y="0"/>
            <a:ext cx="9144000" cy="1066800"/>
          </a:xfrm>
          <a:prstGeom prst="rect">
            <a:avLst/>
          </a:prstGeom>
          <a:solidFill>
            <a:srgbClr val="00467F"/>
          </a:solidFill>
          <a:ln w="9525">
            <a:solidFill>
              <a:srgbClr val="909090"/>
            </a:solidFill>
            <a:miter lim="800000"/>
            <a:headEnd/>
            <a:tailEnd/>
          </a:ln>
          <a:effectLst/>
          <a:extLst>
            <a:ext uri="{AF507438-7753-43E0-B8FC-AC1667EBCBE1}">
              <a14:hiddenEffects xmlns:a14="http://schemas.microsoft.com/office/drawing/2010/main" xmlns="">
                <a:effectLst>
                  <a:outerShdw dist="17961" dir="2700000" algn="ctr" rotWithShape="0">
                    <a:schemeClr val="bg1"/>
                  </a:outerShdw>
                </a:effectLst>
              </a14:hiddenEffects>
            </a:ext>
          </a:extLst>
        </p:spPr>
        <p:txBody>
          <a:bodyPr vert="horz" wrap="square" lIns="182880" tIns="45720" rIns="182880" bIns="45720" numCol="1" anchor="ctr" anchorCtr="0" compatLnSpc="1">
            <a:prstTxWarp prst="textNoShape">
              <a:avLst/>
            </a:prstTxWarp>
          </a:bodyPr>
          <a:lstStyle>
            <a:lvl1pPr algn="l" rtl="0" eaLnBrk="1" fontAlgn="base" hangingPunct="1">
              <a:spcBef>
                <a:spcPct val="0"/>
              </a:spcBef>
              <a:spcAft>
                <a:spcPct val="0"/>
              </a:spcAft>
              <a:tabLst>
                <a:tab pos="8748713" algn="r"/>
              </a:tabLst>
              <a:defRPr sz="2800" b="1">
                <a:solidFill>
                  <a:schemeClr val="bg1"/>
                </a:solidFill>
                <a:latin typeface="+mj-lt"/>
                <a:ea typeface="+mj-ea"/>
                <a:cs typeface="+mj-cs"/>
              </a:defRPr>
            </a:lvl1pPr>
            <a:lvl2pPr algn="l" rtl="0" eaLnBrk="1" fontAlgn="base" hangingPunct="1">
              <a:spcBef>
                <a:spcPct val="0"/>
              </a:spcBef>
              <a:spcAft>
                <a:spcPct val="0"/>
              </a:spcAft>
              <a:tabLst>
                <a:tab pos="8748713" algn="r"/>
              </a:tabLst>
              <a:defRPr sz="2800" b="1">
                <a:solidFill>
                  <a:schemeClr val="bg1"/>
                </a:solidFill>
                <a:latin typeface="Arial" charset="0"/>
              </a:defRPr>
            </a:lvl2pPr>
            <a:lvl3pPr algn="l" rtl="0" eaLnBrk="1" fontAlgn="base" hangingPunct="1">
              <a:spcBef>
                <a:spcPct val="0"/>
              </a:spcBef>
              <a:spcAft>
                <a:spcPct val="0"/>
              </a:spcAft>
              <a:tabLst>
                <a:tab pos="8748713" algn="r"/>
              </a:tabLst>
              <a:defRPr sz="2800" b="1">
                <a:solidFill>
                  <a:schemeClr val="bg1"/>
                </a:solidFill>
                <a:latin typeface="Arial" charset="0"/>
              </a:defRPr>
            </a:lvl3pPr>
            <a:lvl4pPr algn="l" rtl="0" eaLnBrk="1" fontAlgn="base" hangingPunct="1">
              <a:spcBef>
                <a:spcPct val="0"/>
              </a:spcBef>
              <a:spcAft>
                <a:spcPct val="0"/>
              </a:spcAft>
              <a:tabLst>
                <a:tab pos="8748713" algn="r"/>
              </a:tabLst>
              <a:defRPr sz="2800" b="1">
                <a:solidFill>
                  <a:schemeClr val="bg1"/>
                </a:solidFill>
                <a:latin typeface="Arial" charset="0"/>
              </a:defRPr>
            </a:lvl4pPr>
            <a:lvl5pPr algn="l" rtl="0" eaLnBrk="1" fontAlgn="base" hangingPunct="1">
              <a:spcBef>
                <a:spcPct val="0"/>
              </a:spcBef>
              <a:spcAft>
                <a:spcPct val="0"/>
              </a:spcAft>
              <a:tabLst>
                <a:tab pos="8748713" algn="r"/>
              </a:tabLst>
              <a:defRPr sz="2800" b="1">
                <a:solidFill>
                  <a:schemeClr val="bg1"/>
                </a:solidFill>
                <a:latin typeface="Arial" charset="0"/>
              </a:defRPr>
            </a:lvl5pPr>
            <a:lvl6pPr marL="457200" algn="l" rtl="0" eaLnBrk="1" fontAlgn="base" hangingPunct="1">
              <a:spcBef>
                <a:spcPct val="0"/>
              </a:spcBef>
              <a:spcAft>
                <a:spcPct val="0"/>
              </a:spcAft>
              <a:tabLst>
                <a:tab pos="8748713" algn="r"/>
              </a:tabLst>
              <a:defRPr sz="2800" b="1">
                <a:solidFill>
                  <a:schemeClr val="bg1"/>
                </a:solidFill>
                <a:latin typeface="Arial" charset="0"/>
              </a:defRPr>
            </a:lvl6pPr>
            <a:lvl7pPr marL="914400" algn="l" rtl="0" eaLnBrk="1" fontAlgn="base" hangingPunct="1">
              <a:spcBef>
                <a:spcPct val="0"/>
              </a:spcBef>
              <a:spcAft>
                <a:spcPct val="0"/>
              </a:spcAft>
              <a:tabLst>
                <a:tab pos="8748713" algn="r"/>
              </a:tabLst>
              <a:defRPr sz="2800" b="1">
                <a:solidFill>
                  <a:schemeClr val="bg1"/>
                </a:solidFill>
                <a:latin typeface="Arial" charset="0"/>
              </a:defRPr>
            </a:lvl7pPr>
            <a:lvl8pPr marL="1371600" algn="l" rtl="0" eaLnBrk="1" fontAlgn="base" hangingPunct="1">
              <a:spcBef>
                <a:spcPct val="0"/>
              </a:spcBef>
              <a:spcAft>
                <a:spcPct val="0"/>
              </a:spcAft>
              <a:tabLst>
                <a:tab pos="8748713" algn="r"/>
              </a:tabLst>
              <a:defRPr sz="2800" b="1">
                <a:solidFill>
                  <a:schemeClr val="bg1"/>
                </a:solidFill>
                <a:latin typeface="Arial" charset="0"/>
              </a:defRPr>
            </a:lvl8pPr>
            <a:lvl9pPr marL="1828800" algn="l" rtl="0" eaLnBrk="1" fontAlgn="base" hangingPunct="1">
              <a:spcBef>
                <a:spcPct val="0"/>
              </a:spcBef>
              <a:spcAft>
                <a:spcPct val="0"/>
              </a:spcAft>
              <a:tabLst>
                <a:tab pos="8748713" algn="r"/>
              </a:tabLst>
              <a:defRPr sz="2800" b="1">
                <a:solidFill>
                  <a:schemeClr val="bg1"/>
                </a:solidFill>
                <a:latin typeface="Arial" charset="0"/>
              </a:defRPr>
            </a:lvl9pPr>
          </a:lstStyle>
          <a:p>
            <a:r>
              <a:rPr lang="en-US" dirty="0" smtClean="0"/>
              <a:t>Speaker Bio and Contact Information</a:t>
            </a:r>
            <a:endParaRPr lang="en-US" dirty="0"/>
          </a:p>
        </p:txBody>
      </p:sp>
      <p:sp>
        <p:nvSpPr>
          <p:cNvPr id="10" name="Text Box 3"/>
          <p:cNvSpPr txBox="1">
            <a:spLocks noChangeArrowheads="1"/>
          </p:cNvSpPr>
          <p:nvPr/>
        </p:nvSpPr>
        <p:spPr bwMode="auto">
          <a:xfrm>
            <a:off x="2057400" y="1295400"/>
            <a:ext cx="3657600" cy="1739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r>
              <a:rPr lang="en-US" sz="1800" b="1" dirty="0" smtClean="0">
                <a:latin typeface="+mn-lt"/>
              </a:rPr>
              <a:t>Philip Q Hanser</a:t>
            </a:r>
            <a:endParaRPr lang="en-US" sz="1800" b="1" dirty="0">
              <a:latin typeface="+mn-lt"/>
            </a:endParaRPr>
          </a:p>
          <a:p>
            <a:pPr algn="l"/>
            <a:r>
              <a:rPr lang="en-US" sz="1800" dirty="0" smtClean="0">
                <a:latin typeface="+mn-lt"/>
              </a:rPr>
              <a:t>Principal</a:t>
            </a:r>
            <a:endParaRPr lang="en-US" sz="1800" dirty="0">
              <a:latin typeface="+mn-lt"/>
            </a:endParaRPr>
          </a:p>
          <a:p>
            <a:pPr algn="l"/>
            <a:r>
              <a:rPr lang="en-US" sz="1800" dirty="0" smtClean="0">
                <a:latin typeface="+mn-lt"/>
              </a:rPr>
              <a:t>Cambridge, MA</a:t>
            </a:r>
            <a:endParaRPr lang="en-US" sz="1800" dirty="0">
              <a:latin typeface="+mn-lt"/>
            </a:endParaRPr>
          </a:p>
          <a:p>
            <a:pPr algn="l"/>
            <a:r>
              <a:rPr lang="en-US" sz="1800" dirty="0" smtClean="0">
                <a:latin typeface="+mn-lt"/>
              </a:rPr>
              <a:t>Phil.Hanser@brattle.com</a:t>
            </a:r>
            <a:endParaRPr lang="en-US" sz="1800" dirty="0">
              <a:latin typeface="+mn-lt"/>
            </a:endParaRPr>
          </a:p>
          <a:p>
            <a:pPr algn="l"/>
            <a:r>
              <a:rPr lang="en-US" sz="1800" dirty="0" smtClean="0">
                <a:latin typeface="+mn-lt"/>
              </a:rPr>
              <a:t>Phone: (617) 864-7900</a:t>
            </a:r>
            <a:endParaRPr lang="en-US" sz="1800" dirty="0">
              <a:latin typeface="+mn-lt"/>
            </a:endParaRPr>
          </a:p>
          <a:p>
            <a:pPr algn="l"/>
            <a:r>
              <a:rPr lang="en-US" sz="1800" dirty="0" smtClean="0">
                <a:latin typeface="+mn-lt"/>
              </a:rPr>
              <a:t>Fax: (617) 864-1576</a:t>
            </a:r>
            <a:endParaRPr lang="en-US" sz="1800" dirty="0">
              <a:latin typeface="+mn-lt"/>
            </a:endParaRPr>
          </a:p>
        </p:txBody>
      </p:sp>
      <p:sp>
        <p:nvSpPr>
          <p:cNvPr id="11" name="Text Box 4"/>
          <p:cNvSpPr txBox="1">
            <a:spLocks noChangeArrowheads="1"/>
          </p:cNvSpPr>
          <p:nvPr/>
        </p:nvSpPr>
        <p:spPr bwMode="auto">
          <a:xfrm>
            <a:off x="304800" y="3276600"/>
            <a:ext cx="8382000" cy="26314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1100" dirty="0" smtClean="0">
                <a:latin typeface="+mn-lt"/>
                <a:cs typeface="Arial" pitchFamily="34" charset="0"/>
              </a:rPr>
              <a:t>Mr</a:t>
            </a:r>
            <a:r>
              <a:rPr lang="en-US" sz="1100" dirty="0">
                <a:latin typeface="+mn-lt"/>
                <a:cs typeface="Arial" pitchFamily="34" charset="0"/>
              </a:rPr>
              <a:t>. Hanser assists clients in issues ranging from utility industry structure and market power and associated regulatory questions, to specific operational and strategic issues, such as transmission pricing, generation planning, and tariff strategies. He also has expertise in fuels procurement, environmental issues, forecasting, marketing and demand-side management, and other complex management and financial matters.  </a:t>
            </a:r>
          </a:p>
          <a:p>
            <a:pPr algn="just"/>
            <a:r>
              <a:rPr lang="en-US" sz="1100" dirty="0">
                <a:latin typeface="+mn-lt"/>
                <a:cs typeface="Arial" pitchFamily="34" charset="0"/>
              </a:rPr>
              <a:t> </a:t>
            </a:r>
          </a:p>
          <a:p>
            <a:pPr algn="just"/>
            <a:r>
              <a:rPr lang="en-US" sz="1100" dirty="0">
                <a:latin typeface="+mn-lt"/>
                <a:cs typeface="Arial" pitchFamily="34" charset="0"/>
              </a:rPr>
              <a:t>Over his thirty years in the industry, Mr. Hanser has appeared as an expert witness before the Federal Energy Regulatory Commission (FERC),</a:t>
            </a:r>
            <a:r>
              <a:rPr lang="en-US" sz="1100" dirty="0">
                <a:solidFill>
                  <a:srgbClr val="FF0000"/>
                </a:solidFill>
                <a:latin typeface="+mn-lt"/>
                <a:cs typeface="Arial" pitchFamily="34" charset="0"/>
              </a:rPr>
              <a:t> </a:t>
            </a:r>
            <a:r>
              <a:rPr lang="en-US" sz="1100" dirty="0" smtClean="0">
                <a:latin typeface="+mn-lt"/>
                <a:cs typeface="Arial" pitchFamily="34" charset="0"/>
              </a:rPr>
              <a:t>many U.S. and Canadian public utility and siting commissions, before </a:t>
            </a:r>
            <a:r>
              <a:rPr lang="en-US" sz="1100" dirty="0">
                <a:latin typeface="+mn-lt"/>
                <a:cs typeface="Arial" pitchFamily="34" charset="0"/>
              </a:rPr>
              <a:t>arbitration </a:t>
            </a:r>
            <a:r>
              <a:rPr lang="en-US" sz="1100" dirty="0" smtClean="0">
                <a:latin typeface="+mn-lt"/>
                <a:cs typeface="Arial" pitchFamily="34" charset="0"/>
              </a:rPr>
              <a:t>panels, </a:t>
            </a:r>
            <a:r>
              <a:rPr lang="en-US" sz="1100" dirty="0">
                <a:latin typeface="+mn-lt"/>
                <a:cs typeface="Arial" pitchFamily="34" charset="0"/>
              </a:rPr>
              <a:t>and in federal and state </a:t>
            </a:r>
            <a:r>
              <a:rPr lang="en-US" sz="1100" dirty="0" smtClean="0">
                <a:latin typeface="+mn-lt"/>
                <a:cs typeface="Arial" pitchFamily="34" charset="0"/>
              </a:rPr>
              <a:t>courts.  He </a:t>
            </a:r>
            <a:r>
              <a:rPr lang="en-US" sz="1100" dirty="0">
                <a:latin typeface="+mn-lt"/>
                <a:cs typeface="Arial" pitchFamily="34" charset="0"/>
              </a:rPr>
              <a:t>served six years on the American Statistical Association’s Advisory Committee to the Energy Information Administration (EIA). </a:t>
            </a:r>
          </a:p>
          <a:p>
            <a:pPr algn="just"/>
            <a:r>
              <a:rPr lang="en-US" sz="1100" dirty="0">
                <a:latin typeface="+mn-lt"/>
                <a:cs typeface="Arial" pitchFamily="34" charset="0"/>
              </a:rPr>
              <a:t> </a:t>
            </a:r>
          </a:p>
          <a:p>
            <a:pPr algn="just"/>
            <a:r>
              <a:rPr lang="en-US" sz="1100" dirty="0">
                <a:latin typeface="+mn-lt"/>
                <a:cs typeface="Arial" pitchFamily="34" charset="0"/>
              </a:rPr>
              <a:t>Prior to joining </a:t>
            </a:r>
            <a:r>
              <a:rPr lang="en-US" sz="1100" i="1" dirty="0">
                <a:latin typeface="+mn-lt"/>
                <a:cs typeface="Arial" pitchFamily="34" charset="0"/>
              </a:rPr>
              <a:t>The Brattle Group</a:t>
            </a:r>
            <a:r>
              <a:rPr lang="en-US" sz="1100" dirty="0">
                <a:latin typeface="+mn-lt"/>
                <a:cs typeface="Arial" pitchFamily="34" charset="0"/>
              </a:rPr>
              <a:t>, Mr. Hanser held teaching positions at the University of the Pacific, University of California at Davis, and Columbia University, and served as a guest lecturer at the Massachusetts Institute of Technology, Stanford University, and the University of Chicago</a:t>
            </a:r>
            <a:r>
              <a:rPr lang="en-US" sz="1100" dirty="0" smtClean="0">
                <a:latin typeface="+mn-lt"/>
                <a:cs typeface="Arial" pitchFamily="34" charset="0"/>
              </a:rPr>
              <a:t>. He is currently a </a:t>
            </a:r>
            <a:r>
              <a:rPr lang="en-US" sz="1100" dirty="0">
                <a:latin typeface="+mn-lt"/>
                <a:cs typeface="Arial" pitchFamily="34" charset="0"/>
              </a:rPr>
              <a:t> </a:t>
            </a:r>
            <a:r>
              <a:rPr lang="en-US" sz="1100" dirty="0" smtClean="0">
                <a:latin typeface="+mn-lt"/>
                <a:cs typeface="Arial" pitchFamily="34" charset="0"/>
              </a:rPr>
              <a:t>Senior Associate, Mossavar-Rahmani Center for Business and  Government, Harvard Kennedy School. He </a:t>
            </a:r>
            <a:r>
              <a:rPr lang="en-US" sz="1100" dirty="0">
                <a:latin typeface="+mn-lt"/>
                <a:cs typeface="Arial" pitchFamily="34" charset="0"/>
              </a:rPr>
              <a:t>has also served as the manager of the Demand-Side Management Program at the Electric Power Research Institute (EPRI).  He has been published widely in leading industry and economic journals. </a:t>
            </a:r>
          </a:p>
        </p:txBody>
      </p:sp>
      <p:grpSp>
        <p:nvGrpSpPr>
          <p:cNvPr id="13" name="Group 6"/>
          <p:cNvGrpSpPr>
            <a:grpSpLocks/>
          </p:cNvGrpSpPr>
          <p:nvPr/>
        </p:nvGrpSpPr>
        <p:grpSpPr bwMode="auto">
          <a:xfrm>
            <a:off x="381000" y="1295400"/>
            <a:ext cx="1524000" cy="1828800"/>
            <a:chOff x="240" y="864"/>
            <a:chExt cx="960" cy="1104"/>
          </a:xfrm>
        </p:grpSpPr>
        <p:pic>
          <p:nvPicPr>
            <p:cNvPr id="14" name="Picture 7" descr="bioFaces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0" y="864"/>
              <a:ext cx="960" cy="1104"/>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Text Box 8"/>
            <p:cNvSpPr txBox="1">
              <a:spLocks noChangeArrowheads="1"/>
            </p:cNvSpPr>
            <p:nvPr/>
          </p:nvSpPr>
          <p:spPr bwMode="auto">
            <a:xfrm>
              <a:off x="336" y="1104"/>
              <a:ext cx="768" cy="5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dirty="0">
                  <a:solidFill>
                    <a:schemeClr val="bg1"/>
                  </a:solidFill>
                </a:rPr>
                <a:t>Insert corporate headshot here.</a:t>
              </a:r>
            </a:p>
          </p:txBody>
        </p:sp>
      </p:grpSp>
      <p:pic>
        <p:nvPicPr>
          <p:cNvPr id="16" name="Picture 1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7200" y="1295400"/>
            <a:ext cx="1360129" cy="1800911"/>
          </a:xfrm>
          <a:prstGeom prst="rect">
            <a:avLst/>
          </a:prstGeom>
        </p:spPr>
      </p:pic>
    </p:spTree>
    <p:extLst>
      <p:ext uri="{BB962C8B-B14F-4D97-AF65-F5344CB8AC3E}">
        <p14:creationId xmlns:p14="http://schemas.microsoft.com/office/powerpoint/2010/main" xmlns="" val="34968720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ln/>
        </p:spPr>
        <p:txBody>
          <a:bodyPr/>
          <a:lstStyle/>
          <a:p>
            <a:r>
              <a:rPr lang="en-US" dirty="0"/>
              <a:t>Speaker Bio and Contact Information</a:t>
            </a:r>
          </a:p>
        </p:txBody>
      </p:sp>
      <p:sp>
        <p:nvSpPr>
          <p:cNvPr id="226309" name="Text Box 5"/>
          <p:cNvSpPr txBox="1">
            <a:spLocks noChangeArrowheads="1"/>
          </p:cNvSpPr>
          <p:nvPr/>
        </p:nvSpPr>
        <p:spPr bwMode="auto">
          <a:xfrm>
            <a:off x="76200" y="6156325"/>
            <a:ext cx="8839200"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eaLnBrk="1" hangingPunct="1">
              <a:spcBef>
                <a:spcPct val="20000"/>
              </a:spcBef>
              <a:buClr>
                <a:schemeClr val="bg1"/>
              </a:buClr>
              <a:buFont typeface="Times New Roman" pitchFamily="18" charset="0"/>
              <a:buNone/>
            </a:pPr>
            <a:r>
              <a:rPr lang="en-US" sz="1000" dirty="0">
                <a:latin typeface="+mn-lt"/>
              </a:rPr>
              <a:t>The views expressed in this presentation are strictly those of the presenter(s) and do not necessarily state or reflect the views of </a:t>
            </a:r>
            <a:r>
              <a:rPr lang="en-US" sz="1000" i="1" dirty="0">
                <a:latin typeface="+mn-lt"/>
              </a:rPr>
              <a:t>The Brattle Group, Inc</a:t>
            </a:r>
            <a:r>
              <a:rPr lang="en-US" sz="1000" dirty="0">
                <a:latin typeface="+mn-lt"/>
              </a:rPr>
              <a:t>.</a:t>
            </a:r>
          </a:p>
        </p:txBody>
      </p:sp>
      <p:sp>
        <p:nvSpPr>
          <p:cNvPr id="9" name="Rectangle 2"/>
          <p:cNvSpPr txBox="1">
            <a:spLocks noChangeArrowheads="1"/>
          </p:cNvSpPr>
          <p:nvPr/>
        </p:nvSpPr>
        <p:spPr bwMode="gray">
          <a:xfrm>
            <a:off x="0" y="0"/>
            <a:ext cx="9144000" cy="1066800"/>
          </a:xfrm>
          <a:prstGeom prst="rect">
            <a:avLst/>
          </a:prstGeom>
          <a:solidFill>
            <a:srgbClr val="00467F"/>
          </a:solidFill>
          <a:ln w="9525">
            <a:solidFill>
              <a:srgbClr val="909090"/>
            </a:solidFill>
            <a:miter lim="800000"/>
            <a:headEnd/>
            <a:tailEnd/>
          </a:ln>
          <a:effectLst/>
          <a:extLst>
            <a:ext uri="{AF507438-7753-43E0-B8FC-AC1667EBCBE1}">
              <a14:hiddenEffects xmlns:a14="http://schemas.microsoft.com/office/drawing/2010/main" xmlns="">
                <a:effectLst>
                  <a:outerShdw dist="17961" dir="2700000" algn="ctr" rotWithShape="0">
                    <a:schemeClr val="bg1"/>
                  </a:outerShdw>
                </a:effectLst>
              </a14:hiddenEffects>
            </a:ext>
          </a:extLst>
        </p:spPr>
        <p:txBody>
          <a:bodyPr vert="horz" wrap="square" lIns="182880" tIns="45720" rIns="182880" bIns="45720" numCol="1" anchor="ctr" anchorCtr="0" compatLnSpc="1">
            <a:prstTxWarp prst="textNoShape">
              <a:avLst/>
            </a:prstTxWarp>
          </a:bodyPr>
          <a:lstStyle>
            <a:lvl1pPr algn="l" rtl="0" eaLnBrk="1" fontAlgn="base" hangingPunct="1">
              <a:spcBef>
                <a:spcPct val="0"/>
              </a:spcBef>
              <a:spcAft>
                <a:spcPct val="0"/>
              </a:spcAft>
              <a:tabLst>
                <a:tab pos="8748713" algn="r"/>
              </a:tabLst>
              <a:defRPr sz="2800" b="1">
                <a:solidFill>
                  <a:schemeClr val="bg1"/>
                </a:solidFill>
                <a:latin typeface="+mj-lt"/>
                <a:ea typeface="+mj-ea"/>
                <a:cs typeface="+mj-cs"/>
              </a:defRPr>
            </a:lvl1pPr>
            <a:lvl2pPr algn="l" rtl="0" eaLnBrk="1" fontAlgn="base" hangingPunct="1">
              <a:spcBef>
                <a:spcPct val="0"/>
              </a:spcBef>
              <a:spcAft>
                <a:spcPct val="0"/>
              </a:spcAft>
              <a:tabLst>
                <a:tab pos="8748713" algn="r"/>
              </a:tabLst>
              <a:defRPr sz="2800" b="1">
                <a:solidFill>
                  <a:schemeClr val="bg1"/>
                </a:solidFill>
                <a:latin typeface="Arial" charset="0"/>
              </a:defRPr>
            </a:lvl2pPr>
            <a:lvl3pPr algn="l" rtl="0" eaLnBrk="1" fontAlgn="base" hangingPunct="1">
              <a:spcBef>
                <a:spcPct val="0"/>
              </a:spcBef>
              <a:spcAft>
                <a:spcPct val="0"/>
              </a:spcAft>
              <a:tabLst>
                <a:tab pos="8748713" algn="r"/>
              </a:tabLst>
              <a:defRPr sz="2800" b="1">
                <a:solidFill>
                  <a:schemeClr val="bg1"/>
                </a:solidFill>
                <a:latin typeface="Arial" charset="0"/>
              </a:defRPr>
            </a:lvl3pPr>
            <a:lvl4pPr algn="l" rtl="0" eaLnBrk="1" fontAlgn="base" hangingPunct="1">
              <a:spcBef>
                <a:spcPct val="0"/>
              </a:spcBef>
              <a:spcAft>
                <a:spcPct val="0"/>
              </a:spcAft>
              <a:tabLst>
                <a:tab pos="8748713" algn="r"/>
              </a:tabLst>
              <a:defRPr sz="2800" b="1">
                <a:solidFill>
                  <a:schemeClr val="bg1"/>
                </a:solidFill>
                <a:latin typeface="Arial" charset="0"/>
              </a:defRPr>
            </a:lvl4pPr>
            <a:lvl5pPr algn="l" rtl="0" eaLnBrk="1" fontAlgn="base" hangingPunct="1">
              <a:spcBef>
                <a:spcPct val="0"/>
              </a:spcBef>
              <a:spcAft>
                <a:spcPct val="0"/>
              </a:spcAft>
              <a:tabLst>
                <a:tab pos="8748713" algn="r"/>
              </a:tabLst>
              <a:defRPr sz="2800" b="1">
                <a:solidFill>
                  <a:schemeClr val="bg1"/>
                </a:solidFill>
                <a:latin typeface="Arial" charset="0"/>
              </a:defRPr>
            </a:lvl5pPr>
            <a:lvl6pPr marL="457200" algn="l" rtl="0" eaLnBrk="1" fontAlgn="base" hangingPunct="1">
              <a:spcBef>
                <a:spcPct val="0"/>
              </a:spcBef>
              <a:spcAft>
                <a:spcPct val="0"/>
              </a:spcAft>
              <a:tabLst>
                <a:tab pos="8748713" algn="r"/>
              </a:tabLst>
              <a:defRPr sz="2800" b="1">
                <a:solidFill>
                  <a:schemeClr val="bg1"/>
                </a:solidFill>
                <a:latin typeface="Arial" charset="0"/>
              </a:defRPr>
            </a:lvl6pPr>
            <a:lvl7pPr marL="914400" algn="l" rtl="0" eaLnBrk="1" fontAlgn="base" hangingPunct="1">
              <a:spcBef>
                <a:spcPct val="0"/>
              </a:spcBef>
              <a:spcAft>
                <a:spcPct val="0"/>
              </a:spcAft>
              <a:tabLst>
                <a:tab pos="8748713" algn="r"/>
              </a:tabLst>
              <a:defRPr sz="2800" b="1">
                <a:solidFill>
                  <a:schemeClr val="bg1"/>
                </a:solidFill>
                <a:latin typeface="Arial" charset="0"/>
              </a:defRPr>
            </a:lvl7pPr>
            <a:lvl8pPr marL="1371600" algn="l" rtl="0" eaLnBrk="1" fontAlgn="base" hangingPunct="1">
              <a:spcBef>
                <a:spcPct val="0"/>
              </a:spcBef>
              <a:spcAft>
                <a:spcPct val="0"/>
              </a:spcAft>
              <a:tabLst>
                <a:tab pos="8748713" algn="r"/>
              </a:tabLst>
              <a:defRPr sz="2800" b="1">
                <a:solidFill>
                  <a:schemeClr val="bg1"/>
                </a:solidFill>
                <a:latin typeface="Arial" charset="0"/>
              </a:defRPr>
            </a:lvl8pPr>
            <a:lvl9pPr marL="1828800" algn="l" rtl="0" eaLnBrk="1" fontAlgn="base" hangingPunct="1">
              <a:spcBef>
                <a:spcPct val="0"/>
              </a:spcBef>
              <a:spcAft>
                <a:spcPct val="0"/>
              </a:spcAft>
              <a:tabLst>
                <a:tab pos="8748713" algn="r"/>
              </a:tabLst>
              <a:defRPr sz="2800" b="1">
                <a:solidFill>
                  <a:schemeClr val="bg1"/>
                </a:solidFill>
                <a:latin typeface="Arial" charset="0"/>
              </a:defRPr>
            </a:lvl9pPr>
          </a:lstStyle>
          <a:p>
            <a:r>
              <a:rPr lang="en-US" dirty="0" smtClean="0">
                <a:latin typeface="+mn-lt"/>
              </a:rPr>
              <a:t>Speaker Bio and Contact Information</a:t>
            </a:r>
            <a:endParaRPr lang="en-US" dirty="0">
              <a:latin typeface="+mn-lt"/>
            </a:endParaRPr>
          </a:p>
        </p:txBody>
      </p:sp>
      <p:sp>
        <p:nvSpPr>
          <p:cNvPr id="10" name="Text Box 3"/>
          <p:cNvSpPr txBox="1">
            <a:spLocks noChangeArrowheads="1"/>
          </p:cNvSpPr>
          <p:nvPr/>
        </p:nvSpPr>
        <p:spPr bwMode="auto">
          <a:xfrm>
            <a:off x="2057400" y="1295400"/>
            <a:ext cx="3657600" cy="1739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r>
              <a:rPr lang="en-US" sz="1800" b="1" dirty="0" smtClean="0">
                <a:latin typeface="+mn-lt"/>
              </a:rPr>
              <a:t>Sanem Sergici</a:t>
            </a:r>
            <a:endParaRPr lang="en-US" sz="1800" b="1" dirty="0">
              <a:latin typeface="+mn-lt"/>
            </a:endParaRPr>
          </a:p>
          <a:p>
            <a:pPr algn="l"/>
            <a:r>
              <a:rPr lang="en-US" sz="1800" dirty="0" smtClean="0">
                <a:latin typeface="+mn-lt"/>
              </a:rPr>
              <a:t>Senior Associate</a:t>
            </a:r>
            <a:endParaRPr lang="en-US" sz="1800" dirty="0">
              <a:latin typeface="+mn-lt"/>
            </a:endParaRPr>
          </a:p>
          <a:p>
            <a:pPr algn="l"/>
            <a:r>
              <a:rPr lang="en-US" sz="1800" dirty="0" smtClean="0">
                <a:latin typeface="+mn-lt"/>
              </a:rPr>
              <a:t>Cambridge, MA</a:t>
            </a:r>
            <a:endParaRPr lang="en-US" sz="1800" dirty="0">
              <a:latin typeface="+mn-lt"/>
            </a:endParaRPr>
          </a:p>
          <a:p>
            <a:pPr algn="l"/>
            <a:r>
              <a:rPr lang="en-US" sz="1800" dirty="0" smtClean="0">
                <a:latin typeface="+mn-lt"/>
              </a:rPr>
              <a:t>Sanem.Sergici@brattle.com</a:t>
            </a:r>
            <a:endParaRPr lang="en-US" sz="1800" dirty="0">
              <a:latin typeface="+mn-lt"/>
            </a:endParaRPr>
          </a:p>
          <a:p>
            <a:pPr algn="l"/>
            <a:r>
              <a:rPr lang="en-US" sz="1800" dirty="0" smtClean="0">
                <a:latin typeface="+mn-lt"/>
              </a:rPr>
              <a:t>Phone: (617) 864-7900</a:t>
            </a:r>
            <a:endParaRPr lang="en-US" sz="1800" dirty="0">
              <a:latin typeface="+mn-lt"/>
            </a:endParaRPr>
          </a:p>
          <a:p>
            <a:pPr algn="l"/>
            <a:r>
              <a:rPr lang="en-US" sz="1800" dirty="0" smtClean="0">
                <a:latin typeface="+mn-lt"/>
              </a:rPr>
              <a:t>Fax: (617) 864-1576</a:t>
            </a:r>
            <a:endParaRPr lang="en-US" sz="1800" dirty="0">
              <a:latin typeface="+mn-lt"/>
            </a:endParaRPr>
          </a:p>
        </p:txBody>
      </p:sp>
      <p:sp>
        <p:nvSpPr>
          <p:cNvPr id="11" name="Text Box 4"/>
          <p:cNvSpPr txBox="1">
            <a:spLocks noChangeArrowheads="1"/>
          </p:cNvSpPr>
          <p:nvPr/>
        </p:nvSpPr>
        <p:spPr bwMode="auto">
          <a:xfrm>
            <a:off x="304800" y="3312225"/>
            <a:ext cx="8382000" cy="24929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en-US" sz="1200" b="1" dirty="0"/>
              <a:t>Dr. Sanem Sergici</a:t>
            </a:r>
            <a:r>
              <a:rPr lang="en-US" sz="1200" dirty="0"/>
              <a:t> is</a:t>
            </a:r>
            <a:r>
              <a:rPr lang="en-US" sz="1200" i="1" dirty="0"/>
              <a:t> </a:t>
            </a:r>
            <a:r>
              <a:rPr lang="en-US" sz="1200" dirty="0"/>
              <a:t>a Senior Associate in </a:t>
            </a:r>
            <a:r>
              <a:rPr lang="en-US" sz="1200" i="1" dirty="0"/>
              <a:t>The Brattle Group’s</a:t>
            </a:r>
            <a:r>
              <a:rPr lang="en-US" sz="1200" dirty="0"/>
              <a:t> Cambridge, MA office with expertise in electricity markets, applied econometrics, and industrial organization.  At </a:t>
            </a:r>
            <a:r>
              <a:rPr lang="en-US" sz="1200" i="1" dirty="0"/>
              <a:t>Brattle</a:t>
            </a:r>
            <a:r>
              <a:rPr lang="en-US" sz="1200" dirty="0"/>
              <a:t>, the focus of Dr. Sergici’s work has been on assisting electric utilities, regulators, and wholesale market operators in their strategic questions related to energy efficiency, demand response, and customer behavior in the context of Smart Grid.  Dr. Sergici has significant expertise in the design and evaluation of dynamic pricing pilot programs; development of load forecasting models; ratemaking for electric utilities; and energy litigation.  Her most recent engagements include assisting the utilities in Michigan, Connecticut, Illinois and Maryland in the design and impact evaluation of their pricing and technology pilots.  She has spoken at several industry conferences and published in several industry journals. </a:t>
            </a:r>
          </a:p>
          <a:p>
            <a:r>
              <a:rPr lang="en-US" sz="1200" dirty="0"/>
              <a:t> </a:t>
            </a:r>
          </a:p>
          <a:p>
            <a:pPr algn="just"/>
            <a:r>
              <a:rPr lang="en-US" sz="1200" dirty="0"/>
              <a:t>Dr. Sergici received her Ph.D. in Applied Economics from Northeastern University in the fields of applied econometrics and industrial organization.  Her Ph.D. dissertation investigated three important aspects of U.S. electricity restructuring, namely divestures of generation, ISO/RTO formation, and the utility merger wave.  She received her M.A. in Economics from Northeastern University, and B.S. in Economics from Middle East Technical University (METU), Ankara, Turkey.</a:t>
            </a:r>
          </a:p>
        </p:txBody>
      </p:sp>
      <p:grpSp>
        <p:nvGrpSpPr>
          <p:cNvPr id="13" name="Group 6"/>
          <p:cNvGrpSpPr>
            <a:grpSpLocks/>
          </p:cNvGrpSpPr>
          <p:nvPr/>
        </p:nvGrpSpPr>
        <p:grpSpPr bwMode="auto">
          <a:xfrm>
            <a:off x="381000" y="1295400"/>
            <a:ext cx="1524000" cy="1828800"/>
            <a:chOff x="240" y="864"/>
            <a:chExt cx="960" cy="1104"/>
          </a:xfrm>
        </p:grpSpPr>
        <p:pic>
          <p:nvPicPr>
            <p:cNvPr id="14" name="Picture 7" descr="bioFaces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0" y="864"/>
              <a:ext cx="960" cy="1104"/>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Text Box 8"/>
            <p:cNvSpPr txBox="1">
              <a:spLocks noChangeArrowheads="1"/>
            </p:cNvSpPr>
            <p:nvPr/>
          </p:nvSpPr>
          <p:spPr bwMode="auto">
            <a:xfrm>
              <a:off x="336" y="1104"/>
              <a:ext cx="768" cy="5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sz="1400" dirty="0">
                  <a:solidFill>
                    <a:schemeClr val="bg1"/>
                  </a:solidFill>
                </a:rPr>
                <a:t>Insert corporate headshot here.</a:t>
              </a:r>
            </a:p>
          </p:txBody>
        </p:sp>
      </p:gr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04750" y="1293185"/>
            <a:ext cx="1419980" cy="1783080"/>
          </a:xfrm>
          <a:prstGeom prst="rect">
            <a:avLst/>
          </a:prstGeom>
        </p:spPr>
      </p:pic>
    </p:spTree>
    <p:extLst>
      <p:ext uri="{BB962C8B-B14F-4D97-AF65-F5344CB8AC3E}">
        <p14:creationId xmlns:p14="http://schemas.microsoft.com/office/powerpoint/2010/main" xmlns="" val="3496872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Firm Overview</a:t>
            </a:r>
          </a:p>
        </p:txBody>
      </p:sp>
      <p:sp>
        <p:nvSpPr>
          <p:cNvPr id="10243" name="Rectangle 8"/>
          <p:cNvSpPr>
            <a:spLocks noGrp="1" noChangeArrowheads="1"/>
          </p:cNvSpPr>
          <p:nvPr>
            <p:ph type="body" idx="1"/>
          </p:nvPr>
        </p:nvSpPr>
        <p:spPr>
          <a:xfrm>
            <a:off x="0" y="1860550"/>
            <a:ext cx="9220200" cy="3625850"/>
          </a:xfrm>
          <a:noFill/>
        </p:spPr>
        <p:txBody>
          <a:bodyPr/>
          <a:lstStyle/>
          <a:p>
            <a:pPr eaLnBrk="1" hangingPunct="1"/>
            <a:r>
              <a:rPr lang="en-US" b="0" i="1" dirty="0" smtClean="0"/>
              <a:t>The Brattle Group</a:t>
            </a:r>
            <a:r>
              <a:rPr lang="en-US" b="0" dirty="0" smtClean="0"/>
              <a:t> provides consulting and expert testimony in economics, finance, and regulation to corporations, law firms, and governments around the world.</a:t>
            </a:r>
          </a:p>
          <a:p>
            <a:pPr eaLnBrk="1" hangingPunct="1"/>
            <a:endParaRPr lang="en-US" b="0" dirty="0" smtClean="0"/>
          </a:p>
          <a:p>
            <a:pPr eaLnBrk="1" hangingPunct="1"/>
            <a:endParaRPr lang="en-US" b="0" dirty="0" smtClean="0"/>
          </a:p>
          <a:p>
            <a:pPr eaLnBrk="1" hangingPunct="1"/>
            <a:r>
              <a:rPr lang="en-US" b="0" dirty="0" smtClean="0"/>
              <a:t>We combine in-depth industry experience and rigorous analyses to help clients answer complex economic and financial questions in litigation and regulation, develop strategies for changing markets, and make critical business decisions.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sz="half" idx="4294967295"/>
          </p:nvPr>
        </p:nvSpPr>
        <p:spPr>
          <a:xfrm>
            <a:off x="0" y="1309688"/>
            <a:ext cx="4767263" cy="4557712"/>
          </a:xfrm>
          <a:noFill/>
        </p:spPr>
        <p:txBody>
          <a:bodyPr/>
          <a:lstStyle/>
          <a:p>
            <a:pPr marL="401638" lvl="1" indent="-285750" defTabSz="514350" eaLnBrk="1" hangingPunct="1">
              <a:spcBef>
                <a:spcPct val="15000"/>
              </a:spcBef>
              <a:buFont typeface="Times New Roman" pitchFamily="18" charset="0"/>
              <a:buNone/>
            </a:pPr>
            <a:r>
              <a:rPr lang="en-US" b="1" dirty="0" smtClean="0"/>
              <a:t>Functional Practice Areas</a:t>
            </a:r>
          </a:p>
          <a:p>
            <a:pPr marL="401638" lvl="1" indent="-285750" defTabSz="514350" eaLnBrk="1" hangingPunct="1">
              <a:spcBef>
                <a:spcPct val="15000"/>
              </a:spcBef>
              <a:buFont typeface="Times New Roman" pitchFamily="18" charset="0"/>
              <a:buNone/>
            </a:pPr>
            <a:endParaRPr lang="en-US" sz="1400" b="1" dirty="0" smtClean="0"/>
          </a:p>
          <a:p>
            <a:pPr marL="401638" lvl="1" indent="-285750" defTabSz="514350" eaLnBrk="1" hangingPunct="1">
              <a:spcBef>
                <a:spcPct val="15000"/>
              </a:spcBef>
            </a:pPr>
            <a:r>
              <a:rPr lang="en-US" sz="1700" dirty="0" smtClean="0"/>
              <a:t>Antitrust/Competition</a:t>
            </a:r>
          </a:p>
          <a:p>
            <a:pPr marL="401638" lvl="1" indent="-285750" defTabSz="514350" eaLnBrk="1" hangingPunct="1">
              <a:spcBef>
                <a:spcPct val="15000"/>
              </a:spcBef>
            </a:pPr>
            <a:r>
              <a:rPr lang="en-US" sz="1700" dirty="0" smtClean="0"/>
              <a:t>Commercial Damages</a:t>
            </a:r>
          </a:p>
          <a:p>
            <a:pPr marL="401638" lvl="1" indent="-285750" defTabSz="514350" eaLnBrk="1" hangingPunct="1">
              <a:spcBef>
                <a:spcPct val="15000"/>
              </a:spcBef>
            </a:pPr>
            <a:r>
              <a:rPr lang="en-US" sz="1700" dirty="0" smtClean="0"/>
              <a:t>Environmental Litigation and Regulation</a:t>
            </a:r>
          </a:p>
          <a:p>
            <a:pPr marL="401638" lvl="1" indent="-285750" defTabSz="514350" eaLnBrk="1" hangingPunct="1">
              <a:spcBef>
                <a:spcPct val="15000"/>
              </a:spcBef>
            </a:pPr>
            <a:r>
              <a:rPr lang="en-US" sz="1700" dirty="0" smtClean="0"/>
              <a:t>Forensic Economics</a:t>
            </a:r>
          </a:p>
          <a:p>
            <a:pPr marL="401638" lvl="1" indent="-285750" defTabSz="514350" eaLnBrk="1" hangingPunct="1">
              <a:spcBef>
                <a:spcPct val="15000"/>
              </a:spcBef>
            </a:pPr>
            <a:r>
              <a:rPr lang="en-US" sz="1700" dirty="0" smtClean="0"/>
              <a:t>Intellectual Property</a:t>
            </a:r>
          </a:p>
          <a:p>
            <a:pPr marL="401638" lvl="1" indent="-285750" defTabSz="514350" eaLnBrk="1" hangingPunct="1">
              <a:spcBef>
                <a:spcPct val="15000"/>
              </a:spcBef>
            </a:pPr>
            <a:r>
              <a:rPr lang="en-US" sz="1700" dirty="0" smtClean="0"/>
              <a:t>International Arbitration</a:t>
            </a:r>
          </a:p>
          <a:p>
            <a:pPr marL="401638" lvl="1" indent="-285750" defTabSz="514350" eaLnBrk="1" hangingPunct="1">
              <a:spcBef>
                <a:spcPct val="15000"/>
              </a:spcBef>
            </a:pPr>
            <a:r>
              <a:rPr lang="en-US" sz="1700" dirty="0" smtClean="0"/>
              <a:t>International Trade</a:t>
            </a:r>
          </a:p>
          <a:p>
            <a:pPr marL="401638" lvl="1" indent="-285750" defTabSz="514350" eaLnBrk="1" hangingPunct="1">
              <a:spcBef>
                <a:spcPct val="15000"/>
              </a:spcBef>
            </a:pPr>
            <a:r>
              <a:rPr lang="en-US" sz="1700" dirty="0" smtClean="0"/>
              <a:t>Product Liability</a:t>
            </a:r>
          </a:p>
          <a:p>
            <a:pPr marL="401638" lvl="1" indent="-285750" defTabSz="514350" eaLnBrk="1" hangingPunct="1">
              <a:spcBef>
                <a:spcPct val="15000"/>
              </a:spcBef>
            </a:pPr>
            <a:r>
              <a:rPr lang="en-US" sz="1700" dirty="0" smtClean="0"/>
              <a:t>Regulatory Finance and Accounting</a:t>
            </a:r>
          </a:p>
          <a:p>
            <a:pPr marL="401638" lvl="1" indent="-285750" defTabSz="514350" eaLnBrk="1" hangingPunct="1">
              <a:spcBef>
                <a:spcPct val="15000"/>
              </a:spcBef>
            </a:pPr>
            <a:r>
              <a:rPr lang="en-US" sz="1700" dirty="0" smtClean="0"/>
              <a:t>Risk Management</a:t>
            </a:r>
          </a:p>
          <a:p>
            <a:pPr marL="401638" lvl="1" indent="-285750" defTabSz="514350" eaLnBrk="1" hangingPunct="1">
              <a:spcBef>
                <a:spcPct val="15000"/>
              </a:spcBef>
            </a:pPr>
            <a:r>
              <a:rPr lang="en-US" sz="1700" dirty="0" smtClean="0"/>
              <a:t>Securities</a:t>
            </a:r>
          </a:p>
          <a:p>
            <a:pPr marL="401638" lvl="1" indent="-285750" defTabSz="514350" eaLnBrk="1" hangingPunct="1">
              <a:spcBef>
                <a:spcPct val="15000"/>
              </a:spcBef>
            </a:pPr>
            <a:r>
              <a:rPr lang="en-US" sz="1700" dirty="0" smtClean="0"/>
              <a:t>Tax</a:t>
            </a:r>
          </a:p>
          <a:p>
            <a:pPr marL="401638" lvl="1" indent="-285750" defTabSz="514350" eaLnBrk="1" hangingPunct="1">
              <a:spcBef>
                <a:spcPct val="15000"/>
              </a:spcBef>
            </a:pPr>
            <a:r>
              <a:rPr lang="en-US" sz="1700" dirty="0" smtClean="0"/>
              <a:t>Utility Regulatory Policy and Ratemaking</a:t>
            </a:r>
          </a:p>
          <a:p>
            <a:pPr marL="401638" lvl="1" indent="-285750" defTabSz="514350" eaLnBrk="1" hangingPunct="1">
              <a:spcBef>
                <a:spcPct val="15000"/>
              </a:spcBef>
            </a:pPr>
            <a:r>
              <a:rPr lang="en-US" sz="1700" dirty="0" smtClean="0"/>
              <a:t>Valuation</a:t>
            </a:r>
          </a:p>
        </p:txBody>
      </p:sp>
      <p:sp>
        <p:nvSpPr>
          <p:cNvPr id="11267" name="Rectangle 3"/>
          <p:cNvSpPr>
            <a:spLocks noChangeArrowheads="1"/>
          </p:cNvSpPr>
          <p:nvPr/>
        </p:nvSpPr>
        <p:spPr bwMode="auto">
          <a:xfrm>
            <a:off x="4876800" y="1295400"/>
            <a:ext cx="3886200" cy="2895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401638" lvl="1" indent="-285750" algn="l" defTabSz="514350" eaLnBrk="1" hangingPunct="1">
              <a:spcBef>
                <a:spcPct val="15000"/>
              </a:spcBef>
              <a:buClr>
                <a:srgbClr val="00467F"/>
              </a:buClr>
              <a:buSzPct val="90000"/>
              <a:buFont typeface="Times New Roman" pitchFamily="18" charset="0"/>
              <a:buNone/>
            </a:pPr>
            <a:r>
              <a:rPr lang="en-US" sz="2400" b="1" dirty="0"/>
              <a:t>Industry Practice Areas</a:t>
            </a:r>
          </a:p>
          <a:p>
            <a:pPr marL="401638" lvl="1" indent="-285750" algn="l" defTabSz="514350" eaLnBrk="1" hangingPunct="1">
              <a:spcBef>
                <a:spcPct val="15000"/>
              </a:spcBef>
              <a:buClr>
                <a:srgbClr val="00467F"/>
              </a:buClr>
              <a:buSzPct val="90000"/>
              <a:buFont typeface="Times New Roman" pitchFamily="18" charset="0"/>
              <a:buNone/>
            </a:pPr>
            <a:endParaRPr lang="en-US" sz="1400" b="1" dirty="0"/>
          </a:p>
          <a:p>
            <a:pPr marL="401638" lvl="1" indent="-285750" algn="l" defTabSz="514350" eaLnBrk="1" hangingPunct="1">
              <a:spcBef>
                <a:spcPct val="15000"/>
              </a:spcBef>
              <a:buClr>
                <a:srgbClr val="00467F"/>
              </a:buClr>
              <a:buSzPct val="90000"/>
              <a:buFont typeface="Times New Roman" pitchFamily="18" charset="0"/>
              <a:buChar char="♦"/>
            </a:pPr>
            <a:r>
              <a:rPr lang="en-US" sz="1700" dirty="0"/>
              <a:t>Electric Power</a:t>
            </a:r>
          </a:p>
          <a:p>
            <a:pPr marL="401638" lvl="1" indent="-285750" algn="l" defTabSz="514350" eaLnBrk="1" hangingPunct="1">
              <a:spcBef>
                <a:spcPct val="15000"/>
              </a:spcBef>
              <a:buClr>
                <a:srgbClr val="00467F"/>
              </a:buClr>
              <a:buSzPct val="90000"/>
              <a:buFont typeface="Times New Roman" pitchFamily="18" charset="0"/>
              <a:buChar char="♦"/>
            </a:pPr>
            <a:r>
              <a:rPr lang="en-US" sz="1700" dirty="0"/>
              <a:t>Financial Institutions</a:t>
            </a:r>
          </a:p>
          <a:p>
            <a:pPr marL="401638" lvl="1" indent="-285750" algn="l" defTabSz="514350" eaLnBrk="1" hangingPunct="1">
              <a:spcBef>
                <a:spcPct val="15000"/>
              </a:spcBef>
              <a:buClr>
                <a:srgbClr val="00467F"/>
              </a:buClr>
              <a:buSzPct val="90000"/>
              <a:buFont typeface="Times New Roman" pitchFamily="18" charset="0"/>
              <a:buChar char="♦"/>
            </a:pPr>
            <a:r>
              <a:rPr lang="en-US" sz="1700" dirty="0"/>
              <a:t>Natural Gas</a:t>
            </a:r>
          </a:p>
          <a:p>
            <a:pPr marL="401638" lvl="1" indent="-285750" algn="l" defTabSz="514350" eaLnBrk="1" hangingPunct="1">
              <a:spcBef>
                <a:spcPct val="15000"/>
              </a:spcBef>
              <a:buClr>
                <a:srgbClr val="00467F"/>
              </a:buClr>
              <a:buSzPct val="90000"/>
              <a:buFont typeface="Times New Roman" pitchFamily="18" charset="0"/>
              <a:buChar char="♦"/>
            </a:pPr>
            <a:r>
              <a:rPr lang="en-US" sz="1700" dirty="0"/>
              <a:t>Petroleum</a:t>
            </a:r>
          </a:p>
          <a:p>
            <a:pPr marL="401638" lvl="1" indent="-285750" algn="l" defTabSz="514350" eaLnBrk="1" hangingPunct="1">
              <a:spcBef>
                <a:spcPct val="15000"/>
              </a:spcBef>
              <a:buClr>
                <a:srgbClr val="00467F"/>
              </a:buClr>
              <a:buSzPct val="90000"/>
              <a:buFont typeface="Times New Roman" pitchFamily="18" charset="0"/>
              <a:buChar char="♦"/>
            </a:pPr>
            <a:r>
              <a:rPr lang="en-US" sz="1700" dirty="0"/>
              <a:t>Pharmaceuticals, Medical Devices, and Biotechnology</a:t>
            </a:r>
          </a:p>
          <a:p>
            <a:pPr marL="401638" lvl="1" indent="-285750" algn="l" defTabSz="514350" eaLnBrk="1" hangingPunct="1">
              <a:spcBef>
                <a:spcPct val="15000"/>
              </a:spcBef>
              <a:buClr>
                <a:srgbClr val="00467F"/>
              </a:buClr>
              <a:buSzPct val="90000"/>
              <a:buFont typeface="Times New Roman" pitchFamily="18" charset="0"/>
              <a:buChar char="♦"/>
            </a:pPr>
            <a:r>
              <a:rPr lang="en-US" sz="1700" dirty="0"/>
              <a:t>Telecommunications and Media</a:t>
            </a:r>
          </a:p>
          <a:p>
            <a:pPr marL="401638" lvl="1" indent="-285750" algn="l" defTabSz="514350" eaLnBrk="1" hangingPunct="1">
              <a:spcBef>
                <a:spcPct val="15000"/>
              </a:spcBef>
              <a:buClr>
                <a:srgbClr val="00467F"/>
              </a:buClr>
              <a:buSzPct val="90000"/>
              <a:buFont typeface="Times New Roman" pitchFamily="18" charset="0"/>
              <a:buChar char="♦"/>
            </a:pPr>
            <a:r>
              <a:rPr lang="en-US" sz="1700" dirty="0"/>
              <a:t>Transportation</a:t>
            </a:r>
          </a:p>
        </p:txBody>
      </p:sp>
      <p:sp>
        <p:nvSpPr>
          <p:cNvPr id="11268" name="Line 4"/>
          <p:cNvSpPr>
            <a:spLocks noChangeShapeType="1"/>
          </p:cNvSpPr>
          <p:nvPr/>
        </p:nvSpPr>
        <p:spPr bwMode="auto">
          <a:xfrm>
            <a:off x="304800" y="1828800"/>
            <a:ext cx="8534400" cy="0"/>
          </a:xfrm>
          <a:prstGeom prst="line">
            <a:avLst/>
          </a:prstGeom>
          <a:noFill/>
          <a:ln w="19050">
            <a:solidFill>
              <a:srgbClr val="00467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1269" name="Rectangle 5"/>
          <p:cNvSpPr>
            <a:spLocks noGrp="1" noChangeArrowheads="1"/>
          </p:cNvSpPr>
          <p:nvPr>
            <p:ph type="title"/>
          </p:nvPr>
        </p:nvSpPr>
        <p:spPr/>
        <p:txBody>
          <a:bodyPr/>
          <a:lstStyle/>
          <a:p>
            <a:pPr eaLnBrk="1" hangingPunct="1"/>
            <a:r>
              <a:rPr lang="en-US" dirty="0" smtClean="0"/>
              <a:t>Areas of Expertise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title"/>
          </p:nvPr>
        </p:nvSpPr>
        <p:spPr/>
        <p:txBody>
          <a:bodyPr/>
          <a:lstStyle/>
          <a:p>
            <a:pPr eaLnBrk="1" hangingPunct="1"/>
            <a:r>
              <a:rPr lang="en-US" dirty="0" smtClean="0"/>
              <a:t>Our Experts</a:t>
            </a:r>
          </a:p>
        </p:txBody>
      </p:sp>
      <p:sp>
        <p:nvSpPr>
          <p:cNvPr id="12291" name="Rectangle 8"/>
          <p:cNvSpPr>
            <a:spLocks noGrp="1" noChangeArrowheads="1"/>
          </p:cNvSpPr>
          <p:nvPr/>
        </p:nvSpPr>
        <p:spPr bwMode="auto">
          <a:xfrm>
            <a:off x="228600" y="1219200"/>
            <a:ext cx="8686800" cy="1263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82880" rIns="274320"/>
          <a:lstStyle/>
          <a:p>
            <a:pPr algn="l"/>
            <a:r>
              <a:rPr lang="en-US" sz="2200" b="1" dirty="0"/>
              <a:t>Our project teams are led by economists and consultants who share a strong commitment to their profession, clients, and colleagues.</a:t>
            </a:r>
          </a:p>
          <a:p>
            <a:pPr algn="l"/>
            <a:endParaRPr lang="en-US" sz="2200" b="1" dirty="0"/>
          </a:p>
          <a:p>
            <a:pPr algn="l"/>
            <a:endParaRPr lang="en-US" sz="1000" b="1" dirty="0"/>
          </a:p>
          <a:p>
            <a:pPr algn="l"/>
            <a:endParaRPr lang="en-US" sz="1500" b="1" dirty="0"/>
          </a:p>
          <a:p>
            <a:pPr algn="l"/>
            <a:endParaRPr lang="en-US" sz="400" dirty="0"/>
          </a:p>
          <a:p>
            <a:pPr algn="l"/>
            <a:endParaRPr lang="en-US" sz="800" b="1" dirty="0"/>
          </a:p>
        </p:txBody>
      </p:sp>
      <p:sp>
        <p:nvSpPr>
          <p:cNvPr id="12292" name="Rectangle 9"/>
          <p:cNvSpPr>
            <a:spLocks noChangeArrowheads="1"/>
          </p:cNvSpPr>
          <p:nvPr/>
        </p:nvSpPr>
        <p:spPr bwMode="auto">
          <a:xfrm>
            <a:off x="2076450" y="2794000"/>
            <a:ext cx="6915150" cy="3387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l"/>
            <a:r>
              <a:rPr lang="en-US" sz="1800" dirty="0"/>
              <a:t>Our principals hold advanced degrees from top universities around the world and have earned reputations as experts in their fields from their work in public and private corporations, academia, and government positions.</a:t>
            </a:r>
          </a:p>
          <a:p>
            <a:pPr algn="l"/>
            <a:endParaRPr lang="en-US" sz="1800" dirty="0"/>
          </a:p>
          <a:p>
            <a:pPr algn="l"/>
            <a:r>
              <a:rPr lang="en-US" sz="1800" dirty="0"/>
              <a:t>We maintain ties to internationally renowned academics and former government officials, and they bring academic and research expertise and industry credentials to our client teams.</a:t>
            </a:r>
          </a:p>
          <a:p>
            <a:pPr algn="l"/>
            <a:endParaRPr lang="en-US" sz="1800" dirty="0"/>
          </a:p>
          <a:p>
            <a:pPr algn="l"/>
            <a:r>
              <a:rPr lang="en-US" sz="1800" dirty="0"/>
              <a:t>Our associates possess exceptional analytic, project management, and research skills. They hold graduate degrees and have strong industry experience.</a:t>
            </a:r>
            <a:endParaRPr lang="en-US" sz="1400" dirty="0"/>
          </a:p>
        </p:txBody>
      </p:sp>
      <p:sp>
        <p:nvSpPr>
          <p:cNvPr id="12293" name="Text Box 10"/>
          <p:cNvSpPr txBox="1">
            <a:spLocks noChangeArrowheads="1"/>
          </p:cNvSpPr>
          <p:nvPr/>
        </p:nvSpPr>
        <p:spPr bwMode="auto">
          <a:xfrm>
            <a:off x="323850" y="2743200"/>
            <a:ext cx="160020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r>
              <a:rPr lang="en-US" sz="2200" b="1" dirty="0">
                <a:solidFill>
                  <a:srgbClr val="00467F"/>
                </a:solidFill>
              </a:rPr>
              <a:t>Principals</a:t>
            </a:r>
          </a:p>
        </p:txBody>
      </p:sp>
      <p:sp>
        <p:nvSpPr>
          <p:cNvPr id="12294" name="Text Box 11"/>
          <p:cNvSpPr txBox="1">
            <a:spLocks noChangeArrowheads="1"/>
          </p:cNvSpPr>
          <p:nvPr/>
        </p:nvSpPr>
        <p:spPr bwMode="auto">
          <a:xfrm>
            <a:off x="311150" y="4114800"/>
            <a:ext cx="182245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r>
              <a:rPr lang="en-US" sz="2200" b="1" dirty="0">
                <a:solidFill>
                  <a:srgbClr val="00467F"/>
                </a:solidFill>
              </a:rPr>
              <a:t>Senior Advisors</a:t>
            </a:r>
          </a:p>
        </p:txBody>
      </p:sp>
      <p:sp>
        <p:nvSpPr>
          <p:cNvPr id="12295" name="Text Box 12"/>
          <p:cNvSpPr txBox="1">
            <a:spLocks noChangeArrowheads="1"/>
          </p:cNvSpPr>
          <p:nvPr/>
        </p:nvSpPr>
        <p:spPr bwMode="auto">
          <a:xfrm>
            <a:off x="311150" y="5226050"/>
            <a:ext cx="174625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r>
              <a:rPr lang="en-US" sz="2200" b="1" dirty="0">
                <a:solidFill>
                  <a:srgbClr val="00467F"/>
                </a:solidFill>
              </a:rPr>
              <a:t>Associates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Dynamic Pricing?</a:t>
            </a:r>
            <a:endParaRPr lang="en-US" b="1" dirty="0"/>
          </a:p>
        </p:txBody>
      </p:sp>
      <p:sp>
        <p:nvSpPr>
          <p:cNvPr id="3" name="Content Placeholder 2"/>
          <p:cNvSpPr>
            <a:spLocks noGrp="1"/>
          </p:cNvSpPr>
          <p:nvPr>
            <p:ph idx="1"/>
          </p:nvPr>
        </p:nvSpPr>
        <p:spPr>
          <a:xfrm>
            <a:off x="228600" y="1295400"/>
            <a:ext cx="8686800" cy="5029200"/>
          </a:xfrm>
        </p:spPr>
        <p:txBody>
          <a:bodyPr/>
          <a:lstStyle/>
          <a:p>
            <a:pPr marL="0" indent="0">
              <a:spcBef>
                <a:spcPts val="0"/>
              </a:spcBef>
              <a:spcAft>
                <a:spcPts val="2400"/>
              </a:spcAft>
              <a:buNone/>
            </a:pPr>
            <a:r>
              <a:rPr lang="en-US" dirty="0" smtClean="0"/>
              <a:t>Simply put, it is “</a:t>
            </a:r>
            <a:r>
              <a:rPr lang="en-US" b="1" dirty="0" smtClean="0"/>
              <a:t>cost-reflective pricing”</a:t>
            </a:r>
          </a:p>
          <a:p>
            <a:pPr marL="0" indent="0">
              <a:spcBef>
                <a:spcPts val="0"/>
              </a:spcBef>
              <a:spcAft>
                <a:spcPts val="1200"/>
              </a:spcAft>
              <a:buNone/>
            </a:pPr>
            <a:r>
              <a:rPr lang="en-US" dirty="0" smtClean="0"/>
              <a:t>Many ‘flavors’ exist </a:t>
            </a:r>
          </a:p>
          <a:p>
            <a:pPr lvl="1">
              <a:spcBef>
                <a:spcPts val="0"/>
              </a:spcBef>
              <a:spcAft>
                <a:spcPts val="1200"/>
              </a:spcAft>
              <a:buFont typeface="Symbol" pitchFamily="18" charset="2"/>
              <a:buChar char=""/>
            </a:pPr>
            <a:r>
              <a:rPr lang="en-US" sz="2200" dirty="0" smtClean="0"/>
              <a:t>Time variant rates (or time-of-use rates, TOU)</a:t>
            </a:r>
          </a:p>
          <a:p>
            <a:pPr lvl="1">
              <a:spcBef>
                <a:spcPts val="0"/>
              </a:spcBef>
              <a:spcAft>
                <a:spcPts val="1200"/>
              </a:spcAft>
              <a:buFont typeface="Symbol" pitchFamily="18" charset="2"/>
              <a:buChar char=""/>
            </a:pPr>
            <a:r>
              <a:rPr lang="en-US" sz="2200" dirty="0" smtClean="0"/>
              <a:t>Critical-peak </a:t>
            </a:r>
            <a:r>
              <a:rPr lang="en-US" sz="2200" dirty="0"/>
              <a:t>pricing (</a:t>
            </a:r>
            <a:r>
              <a:rPr lang="en-US" sz="2200" dirty="0" smtClean="0"/>
              <a:t>CPP)</a:t>
            </a:r>
          </a:p>
          <a:p>
            <a:pPr lvl="1">
              <a:spcBef>
                <a:spcPts val="0"/>
              </a:spcBef>
              <a:spcAft>
                <a:spcPts val="1200"/>
              </a:spcAft>
              <a:buFont typeface="Symbol" pitchFamily="18" charset="2"/>
              <a:buChar char=""/>
            </a:pPr>
            <a:r>
              <a:rPr lang="en-US" sz="2200" dirty="0" smtClean="0"/>
              <a:t>Peak-time </a:t>
            </a:r>
            <a:r>
              <a:rPr lang="en-US" sz="2200" dirty="0"/>
              <a:t>rebates (</a:t>
            </a:r>
            <a:r>
              <a:rPr lang="en-US" sz="2200" dirty="0" smtClean="0"/>
              <a:t>PTR)</a:t>
            </a:r>
          </a:p>
          <a:p>
            <a:pPr lvl="1">
              <a:spcBef>
                <a:spcPts val="0"/>
              </a:spcBef>
              <a:spcAft>
                <a:spcPts val="1200"/>
              </a:spcAft>
              <a:buFont typeface="Symbol" pitchFamily="18" charset="2"/>
              <a:buChar char=""/>
            </a:pPr>
            <a:r>
              <a:rPr lang="en-US" sz="2200" dirty="0" smtClean="0"/>
              <a:t>Variable-peak pricing (VPP)</a:t>
            </a:r>
          </a:p>
          <a:p>
            <a:pPr lvl="1">
              <a:spcBef>
                <a:spcPts val="0"/>
              </a:spcBef>
              <a:spcAft>
                <a:spcPts val="2400"/>
              </a:spcAft>
              <a:buFont typeface="Symbol" pitchFamily="18" charset="2"/>
              <a:buChar char=""/>
            </a:pPr>
            <a:r>
              <a:rPr lang="en-US" sz="2200" dirty="0" smtClean="0"/>
              <a:t>Real-time </a:t>
            </a:r>
            <a:r>
              <a:rPr lang="en-US" sz="2200" dirty="0"/>
              <a:t>pricing (RTP</a:t>
            </a:r>
            <a:r>
              <a:rPr lang="en-US" sz="2200" dirty="0" smtClean="0"/>
              <a:t>)</a:t>
            </a:r>
          </a:p>
          <a:p>
            <a:pPr marL="0" lvl="1" indent="0">
              <a:spcBef>
                <a:spcPts val="0"/>
              </a:spcBef>
              <a:spcAft>
                <a:spcPts val="1200"/>
              </a:spcAft>
              <a:buClr>
                <a:schemeClr val="tx2"/>
              </a:buClr>
              <a:buNone/>
            </a:pPr>
            <a:r>
              <a:rPr lang="en-US" b="1" dirty="0" smtClean="0"/>
              <a:t>These </a:t>
            </a:r>
            <a:r>
              <a:rPr lang="en-US" b="1" dirty="0"/>
              <a:t>can be combined to yield hybrid forms of dynamic </a:t>
            </a:r>
            <a:r>
              <a:rPr lang="en-US" b="1" dirty="0" smtClean="0"/>
              <a:t>pricing.   </a:t>
            </a:r>
          </a:p>
          <a:p>
            <a:pPr marL="457200" lvl="1" indent="0">
              <a:buNone/>
            </a:pPr>
            <a:endParaRPr lang="en-US" dirty="0"/>
          </a:p>
          <a:p>
            <a:pPr lvl="2"/>
            <a:endParaRPr lang="en-US" dirty="0"/>
          </a:p>
        </p:txBody>
      </p:sp>
    </p:spTree>
    <p:extLst>
      <p:ext uri="{BB962C8B-B14F-4D97-AF65-F5344CB8AC3E}">
        <p14:creationId xmlns:p14="http://schemas.microsoft.com/office/powerpoint/2010/main" xmlns="" val="30597961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408988" y="6367463"/>
            <a:ext cx="1841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endParaRPr lang="en-US" sz="2400" dirty="0">
              <a:latin typeface="Times" charset="0"/>
            </a:endParaRPr>
          </a:p>
        </p:txBody>
      </p:sp>
      <p:sp>
        <p:nvSpPr>
          <p:cNvPr id="13315" name="Rectangle 3"/>
          <p:cNvSpPr>
            <a:spLocks noGrp="1" noChangeArrowheads="1"/>
          </p:cNvSpPr>
          <p:nvPr>
            <p:ph type="title"/>
          </p:nvPr>
        </p:nvSpPr>
        <p:spPr/>
        <p:txBody>
          <a:bodyPr/>
          <a:lstStyle/>
          <a:p>
            <a:pPr eaLnBrk="1" hangingPunct="1"/>
            <a:r>
              <a:rPr lang="en-US" dirty="0" smtClean="0"/>
              <a:t>Contact Us</a:t>
            </a:r>
          </a:p>
        </p:txBody>
      </p:sp>
      <p:sp>
        <p:nvSpPr>
          <p:cNvPr id="13316" name="Text Box 4"/>
          <p:cNvSpPr txBox="1">
            <a:spLocks noChangeArrowheads="1"/>
          </p:cNvSpPr>
          <p:nvPr/>
        </p:nvSpPr>
        <p:spPr bwMode="auto">
          <a:xfrm>
            <a:off x="304800" y="1979613"/>
            <a:ext cx="2743200" cy="427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spcBef>
                <a:spcPct val="50000"/>
              </a:spcBef>
            </a:pPr>
            <a:r>
              <a:rPr lang="en-US" sz="2200" b="1" dirty="0"/>
              <a:t>North America</a:t>
            </a:r>
            <a:endParaRPr lang="en-US" sz="2400" b="1" dirty="0"/>
          </a:p>
        </p:txBody>
      </p:sp>
      <p:pic>
        <p:nvPicPr>
          <p:cNvPr id="13317"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38400" y="1911350"/>
            <a:ext cx="2092325"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8"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48200" y="1911350"/>
            <a:ext cx="2093913"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9" name="Picture 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58000" y="1905000"/>
            <a:ext cx="2092325"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20" name="Text Box 8"/>
          <p:cNvSpPr txBox="1">
            <a:spLocks noChangeArrowheads="1"/>
          </p:cNvSpPr>
          <p:nvPr/>
        </p:nvSpPr>
        <p:spPr bwMode="auto">
          <a:xfrm>
            <a:off x="2362200" y="3619500"/>
            <a:ext cx="1828800"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lnSpc>
                <a:spcPct val="50000"/>
              </a:lnSpc>
              <a:spcBef>
                <a:spcPct val="50000"/>
              </a:spcBef>
            </a:pPr>
            <a:r>
              <a:rPr lang="en-US" sz="1600" b="1" dirty="0"/>
              <a:t>Cambridge, MA</a:t>
            </a:r>
          </a:p>
          <a:p>
            <a:pPr algn="l">
              <a:lnSpc>
                <a:spcPct val="50000"/>
              </a:lnSpc>
              <a:spcBef>
                <a:spcPct val="50000"/>
              </a:spcBef>
            </a:pPr>
            <a:r>
              <a:rPr lang="en-US" sz="1600" dirty="0"/>
              <a:t>+1.617.864.7900</a:t>
            </a:r>
          </a:p>
        </p:txBody>
      </p:sp>
      <p:sp>
        <p:nvSpPr>
          <p:cNvPr id="13321" name="Text Box 9"/>
          <p:cNvSpPr txBox="1">
            <a:spLocks noChangeArrowheads="1"/>
          </p:cNvSpPr>
          <p:nvPr/>
        </p:nvSpPr>
        <p:spPr bwMode="auto">
          <a:xfrm>
            <a:off x="6781800" y="3619500"/>
            <a:ext cx="2133600"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lnSpc>
                <a:spcPct val="50000"/>
              </a:lnSpc>
              <a:spcBef>
                <a:spcPct val="50000"/>
              </a:spcBef>
            </a:pPr>
            <a:r>
              <a:rPr lang="en-US" sz="1600" b="1" dirty="0"/>
              <a:t>San Francisco, CA</a:t>
            </a:r>
          </a:p>
          <a:p>
            <a:pPr algn="l">
              <a:lnSpc>
                <a:spcPct val="50000"/>
              </a:lnSpc>
              <a:spcBef>
                <a:spcPct val="50000"/>
              </a:spcBef>
            </a:pPr>
            <a:r>
              <a:rPr lang="en-US" sz="1600" dirty="0"/>
              <a:t>+1.415.217.1000</a:t>
            </a:r>
          </a:p>
        </p:txBody>
      </p:sp>
      <p:sp>
        <p:nvSpPr>
          <p:cNvPr id="13322" name="Text Box 10"/>
          <p:cNvSpPr txBox="1">
            <a:spLocks noChangeArrowheads="1"/>
          </p:cNvSpPr>
          <p:nvPr/>
        </p:nvSpPr>
        <p:spPr bwMode="auto">
          <a:xfrm>
            <a:off x="4572000" y="3613150"/>
            <a:ext cx="1828800"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lnSpc>
                <a:spcPct val="50000"/>
              </a:lnSpc>
              <a:spcBef>
                <a:spcPct val="50000"/>
              </a:spcBef>
            </a:pPr>
            <a:r>
              <a:rPr lang="en-US" sz="1600" b="1" dirty="0"/>
              <a:t>Washington, DC</a:t>
            </a:r>
          </a:p>
          <a:p>
            <a:pPr algn="l">
              <a:lnSpc>
                <a:spcPct val="50000"/>
              </a:lnSpc>
              <a:spcBef>
                <a:spcPct val="50000"/>
              </a:spcBef>
            </a:pPr>
            <a:r>
              <a:rPr lang="en-US" sz="1600" dirty="0"/>
              <a:t>+1.202.955.5050</a:t>
            </a:r>
          </a:p>
        </p:txBody>
      </p:sp>
      <p:sp>
        <p:nvSpPr>
          <p:cNvPr id="13323" name="Text Box 11"/>
          <p:cNvSpPr txBox="1">
            <a:spLocks noChangeArrowheads="1"/>
          </p:cNvSpPr>
          <p:nvPr/>
        </p:nvSpPr>
        <p:spPr bwMode="auto">
          <a:xfrm>
            <a:off x="228600" y="4305300"/>
            <a:ext cx="182880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spcBef>
                <a:spcPct val="50000"/>
              </a:spcBef>
            </a:pPr>
            <a:r>
              <a:rPr lang="en-US" sz="2200" b="1" dirty="0"/>
              <a:t>Europe</a:t>
            </a:r>
            <a:endParaRPr lang="en-US" sz="2400" b="1" dirty="0"/>
          </a:p>
        </p:txBody>
      </p:sp>
      <p:pic>
        <p:nvPicPr>
          <p:cNvPr id="13324" name="Picture 1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438400" y="4229100"/>
            <a:ext cx="2098675" cy="155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25" name="Picture 1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648200" y="4229100"/>
            <a:ext cx="2101850" cy="155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26" name="Picture 14" descr="Madrid Puerta de Alcala small"/>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858000" y="4229100"/>
            <a:ext cx="2101850" cy="155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27" name="Line 15"/>
          <p:cNvSpPr>
            <a:spLocks noChangeShapeType="1"/>
          </p:cNvSpPr>
          <p:nvPr/>
        </p:nvSpPr>
        <p:spPr bwMode="auto">
          <a:xfrm>
            <a:off x="304800" y="4229100"/>
            <a:ext cx="8647113" cy="0"/>
          </a:xfrm>
          <a:prstGeom prst="line">
            <a:avLst/>
          </a:prstGeom>
          <a:noFill/>
          <a:ln w="17780">
            <a:solidFill>
              <a:srgbClr val="00467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328" name="Line 16"/>
          <p:cNvSpPr>
            <a:spLocks noChangeShapeType="1"/>
          </p:cNvSpPr>
          <p:nvPr/>
        </p:nvSpPr>
        <p:spPr bwMode="auto">
          <a:xfrm>
            <a:off x="304800" y="1905000"/>
            <a:ext cx="8647113" cy="0"/>
          </a:xfrm>
          <a:prstGeom prst="line">
            <a:avLst/>
          </a:prstGeom>
          <a:noFill/>
          <a:ln w="17780">
            <a:solidFill>
              <a:srgbClr val="00467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13329" name="Text Box 17"/>
          <p:cNvSpPr txBox="1">
            <a:spLocks noChangeArrowheads="1"/>
          </p:cNvSpPr>
          <p:nvPr/>
        </p:nvSpPr>
        <p:spPr bwMode="auto">
          <a:xfrm>
            <a:off x="4572000" y="5905500"/>
            <a:ext cx="2209800"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lnSpc>
                <a:spcPct val="50000"/>
              </a:lnSpc>
              <a:spcBef>
                <a:spcPct val="50000"/>
              </a:spcBef>
            </a:pPr>
            <a:r>
              <a:rPr lang="en-US" sz="1600" b="1" dirty="0"/>
              <a:t>Brussels, Belgium</a:t>
            </a:r>
          </a:p>
          <a:p>
            <a:pPr algn="l">
              <a:lnSpc>
                <a:spcPct val="50000"/>
              </a:lnSpc>
              <a:spcBef>
                <a:spcPct val="50000"/>
              </a:spcBef>
            </a:pPr>
            <a:r>
              <a:rPr lang="en-US" sz="1600" dirty="0"/>
              <a:t>+32.2.234.77.05</a:t>
            </a:r>
          </a:p>
        </p:txBody>
      </p:sp>
      <p:sp>
        <p:nvSpPr>
          <p:cNvPr id="13330" name="Text Box 18"/>
          <p:cNvSpPr txBox="1">
            <a:spLocks noChangeArrowheads="1"/>
          </p:cNvSpPr>
          <p:nvPr/>
        </p:nvSpPr>
        <p:spPr bwMode="auto">
          <a:xfrm>
            <a:off x="2362200" y="5905500"/>
            <a:ext cx="2133600"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lnSpc>
                <a:spcPct val="50000"/>
              </a:lnSpc>
              <a:spcBef>
                <a:spcPct val="50000"/>
              </a:spcBef>
            </a:pPr>
            <a:r>
              <a:rPr lang="en-US" sz="1600" b="1" dirty="0"/>
              <a:t>London, England</a:t>
            </a:r>
          </a:p>
          <a:p>
            <a:pPr algn="l">
              <a:lnSpc>
                <a:spcPct val="50000"/>
              </a:lnSpc>
              <a:spcBef>
                <a:spcPct val="50000"/>
              </a:spcBef>
            </a:pPr>
            <a:r>
              <a:rPr lang="en-US" sz="1600" dirty="0"/>
              <a:t>+44.20.7406.7900</a:t>
            </a:r>
          </a:p>
        </p:txBody>
      </p:sp>
      <p:sp>
        <p:nvSpPr>
          <p:cNvPr id="13331" name="Text Box 19"/>
          <p:cNvSpPr txBox="1">
            <a:spLocks noChangeArrowheads="1"/>
          </p:cNvSpPr>
          <p:nvPr/>
        </p:nvSpPr>
        <p:spPr bwMode="auto">
          <a:xfrm>
            <a:off x="6781800" y="5905500"/>
            <a:ext cx="1828800"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lgn="l">
              <a:lnSpc>
                <a:spcPct val="50000"/>
              </a:lnSpc>
              <a:spcBef>
                <a:spcPct val="50000"/>
              </a:spcBef>
            </a:pPr>
            <a:r>
              <a:rPr lang="en-US" sz="1600" b="1" dirty="0"/>
              <a:t>Madrid, Spain</a:t>
            </a:r>
          </a:p>
          <a:p>
            <a:pPr algn="l">
              <a:lnSpc>
                <a:spcPct val="50000"/>
              </a:lnSpc>
              <a:spcBef>
                <a:spcPct val="50000"/>
              </a:spcBef>
            </a:pPr>
            <a:r>
              <a:rPr lang="en-US" sz="1600" dirty="0"/>
              <a:t>+34.91.418.69.70</a:t>
            </a:r>
          </a:p>
        </p:txBody>
      </p:sp>
      <p:sp>
        <p:nvSpPr>
          <p:cNvPr id="13332" name="Text Box 20"/>
          <p:cNvSpPr txBox="1">
            <a:spLocks noChangeArrowheads="1"/>
          </p:cNvSpPr>
          <p:nvPr/>
        </p:nvSpPr>
        <p:spPr bwMode="auto">
          <a:xfrm>
            <a:off x="3200400" y="1219200"/>
            <a:ext cx="2667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algn="ctr" eaLnBrk="0" fontAlgn="base" hangingPunct="0">
              <a:spcBef>
                <a:spcPct val="0"/>
              </a:spcBef>
              <a:spcAft>
                <a:spcPct val="0"/>
              </a:spcAft>
              <a:defRPr sz="2000">
                <a:solidFill>
                  <a:schemeClr val="tx1"/>
                </a:solidFill>
                <a:latin typeface="Arial" charset="0"/>
              </a:defRPr>
            </a:lvl6pPr>
            <a:lvl7pPr marL="2971800" indent="-228600" algn="ctr" eaLnBrk="0" fontAlgn="base" hangingPunct="0">
              <a:spcBef>
                <a:spcPct val="0"/>
              </a:spcBef>
              <a:spcAft>
                <a:spcPct val="0"/>
              </a:spcAft>
              <a:defRPr sz="2000">
                <a:solidFill>
                  <a:schemeClr val="tx1"/>
                </a:solidFill>
                <a:latin typeface="Arial" charset="0"/>
              </a:defRPr>
            </a:lvl7pPr>
            <a:lvl8pPr marL="3429000" indent="-228600" algn="ctr" eaLnBrk="0" fontAlgn="base" hangingPunct="0">
              <a:spcBef>
                <a:spcPct val="0"/>
              </a:spcBef>
              <a:spcAft>
                <a:spcPct val="0"/>
              </a:spcAft>
              <a:defRPr sz="2000">
                <a:solidFill>
                  <a:schemeClr val="tx1"/>
                </a:solidFill>
                <a:latin typeface="Arial" charset="0"/>
              </a:defRPr>
            </a:lvl8pPr>
            <a:lvl9pPr marL="3886200" indent="-228600" algn="ctr" eaLnBrk="0" fontAlgn="base" hangingPunct="0">
              <a:spcBef>
                <a:spcPct val="0"/>
              </a:spcBef>
              <a:spcAft>
                <a:spcPct val="0"/>
              </a:spcAft>
              <a:defRPr sz="2000">
                <a:solidFill>
                  <a:schemeClr val="tx1"/>
                </a:solidFill>
                <a:latin typeface="Arial" charset="0"/>
              </a:defRPr>
            </a:lvl9pPr>
          </a:lstStyle>
          <a:p>
            <a:pPr>
              <a:spcBef>
                <a:spcPct val="50000"/>
              </a:spcBef>
            </a:pPr>
            <a:r>
              <a:rPr lang="en-US" sz="2400" b="1" dirty="0">
                <a:solidFill>
                  <a:srgbClr val="00467F"/>
                </a:solidFill>
                <a:hlinkClick r:id="rId8"/>
              </a:rPr>
              <a:t>www.brattle.com</a:t>
            </a:r>
            <a:endParaRPr lang="en-US" sz="2400" dirty="0">
              <a:solidFill>
                <a:srgbClr val="00467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Six Common Myths About Dynamic Pricing</a:t>
            </a:r>
          </a:p>
        </p:txBody>
      </p:sp>
      <p:sp>
        <p:nvSpPr>
          <p:cNvPr id="6147" name="Content Placeholder 2"/>
          <p:cNvSpPr>
            <a:spLocks noGrp="1"/>
          </p:cNvSpPr>
          <p:nvPr>
            <p:ph idx="1"/>
          </p:nvPr>
        </p:nvSpPr>
        <p:spPr>
          <a:xfrm>
            <a:off x="0" y="1066800"/>
            <a:ext cx="9144000" cy="5486400"/>
          </a:xfrm>
        </p:spPr>
        <p:txBody>
          <a:bodyPr/>
          <a:lstStyle/>
          <a:p>
            <a:r>
              <a:rPr lang="en-US" sz="2200" dirty="0"/>
              <a:t>Customers have never heard of </a:t>
            </a:r>
            <a:r>
              <a:rPr lang="en-US" sz="2200" dirty="0" smtClean="0"/>
              <a:t>it.</a:t>
            </a:r>
          </a:p>
          <a:p>
            <a:pPr lvl="1"/>
            <a:r>
              <a:rPr lang="en-US" sz="2000" dirty="0" smtClean="0"/>
              <a:t>But they encounter it almost every day in their other lives.</a:t>
            </a:r>
          </a:p>
          <a:p>
            <a:endParaRPr lang="en-US" sz="1800" dirty="0" smtClean="0"/>
          </a:p>
          <a:p>
            <a:r>
              <a:rPr lang="en-US" sz="2200" dirty="0" smtClean="0"/>
              <a:t>Electricity </a:t>
            </a:r>
            <a:r>
              <a:rPr lang="en-US" sz="2200" dirty="0"/>
              <a:t>is a necessity and consumers won’t </a:t>
            </a:r>
            <a:r>
              <a:rPr lang="en-US" sz="2200" dirty="0" smtClean="0"/>
              <a:t>respond.</a:t>
            </a:r>
          </a:p>
          <a:p>
            <a:pPr lvl="1"/>
            <a:r>
              <a:rPr lang="en-US" sz="2000" dirty="0" smtClean="0"/>
              <a:t>The Arc of Price Responsiveness shows that they do respond.</a:t>
            </a:r>
            <a:endParaRPr lang="en-US" sz="2200" dirty="0"/>
          </a:p>
          <a:p>
            <a:endParaRPr lang="en-US" sz="1800" dirty="0" smtClean="0"/>
          </a:p>
          <a:p>
            <a:r>
              <a:rPr lang="en-US" sz="2200" dirty="0" smtClean="0"/>
              <a:t>Our </a:t>
            </a:r>
            <a:r>
              <a:rPr lang="en-US" sz="2200" dirty="0"/>
              <a:t>prices are too </a:t>
            </a:r>
            <a:r>
              <a:rPr lang="en-US" sz="2200" dirty="0" smtClean="0"/>
              <a:t>low.</a:t>
            </a:r>
          </a:p>
          <a:p>
            <a:pPr lvl="1"/>
            <a:r>
              <a:rPr lang="en-US" sz="2000" dirty="0" smtClean="0"/>
              <a:t>But customers will be happier if they were even lower</a:t>
            </a:r>
          </a:p>
          <a:p>
            <a:pPr marL="344488" lvl="1" indent="0">
              <a:buNone/>
            </a:pPr>
            <a:endParaRPr lang="en-US" sz="1800" dirty="0"/>
          </a:p>
          <a:p>
            <a:r>
              <a:rPr lang="en-US" sz="2200" dirty="0"/>
              <a:t>Our prices are too </a:t>
            </a:r>
            <a:r>
              <a:rPr lang="en-US" sz="2200" dirty="0" smtClean="0"/>
              <a:t>high.</a:t>
            </a:r>
          </a:p>
          <a:p>
            <a:pPr lvl="1"/>
            <a:r>
              <a:rPr lang="en-US" sz="2000" dirty="0" smtClean="0"/>
              <a:t>Customers would be happier if they were lower.</a:t>
            </a:r>
          </a:p>
          <a:p>
            <a:endParaRPr lang="en-US" sz="1800" dirty="0"/>
          </a:p>
          <a:p>
            <a:r>
              <a:rPr lang="en-US" sz="2200" dirty="0"/>
              <a:t>It will harm low income </a:t>
            </a:r>
            <a:r>
              <a:rPr lang="en-US" sz="2200" dirty="0" smtClean="0"/>
              <a:t>consumers.</a:t>
            </a:r>
          </a:p>
          <a:p>
            <a:pPr lvl="1"/>
            <a:r>
              <a:rPr lang="en-US" sz="2000" dirty="0" smtClean="0"/>
              <a:t>Most low income consumers will see lower bills with dynamic pricing.</a:t>
            </a:r>
            <a:endParaRPr lang="en-US" sz="2000" dirty="0"/>
          </a:p>
          <a:p>
            <a:endParaRPr lang="en-US" dirty="0" smtClean="0"/>
          </a:p>
        </p:txBody>
      </p:sp>
    </p:spTree>
    <p:extLst>
      <p:ext uri="{BB962C8B-B14F-4D97-AF65-F5344CB8AC3E}">
        <p14:creationId xmlns:p14="http://schemas.microsoft.com/office/powerpoint/2010/main" xmlns="" val="3878044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Pricing Enables Customer Choice Among Competing Pricing Products</a:t>
            </a:r>
            <a:endParaRPr lang="en-US" b="1" dirty="0"/>
          </a:p>
        </p:txBody>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6450" y="1298575"/>
            <a:ext cx="7461250" cy="5102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Oval 6"/>
          <p:cNvSpPr>
            <a:spLocks noChangeArrowheads="1"/>
          </p:cNvSpPr>
          <p:nvPr/>
        </p:nvSpPr>
        <p:spPr bwMode="auto">
          <a:xfrm>
            <a:off x="2025650" y="556577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Freeform 7"/>
          <p:cNvSpPr>
            <a:spLocks/>
          </p:cNvSpPr>
          <p:nvPr/>
        </p:nvSpPr>
        <p:spPr bwMode="auto">
          <a:xfrm>
            <a:off x="2101850" y="2898775"/>
            <a:ext cx="4800600" cy="2743200"/>
          </a:xfrm>
          <a:custGeom>
            <a:avLst/>
            <a:gdLst>
              <a:gd name="T0" fmla="*/ 0 w 3024"/>
              <a:gd name="T1" fmla="*/ 1728 h 1728"/>
              <a:gd name="T2" fmla="*/ 192 w 3024"/>
              <a:gd name="T3" fmla="*/ 1248 h 1728"/>
              <a:gd name="T4" fmla="*/ 960 w 3024"/>
              <a:gd name="T5" fmla="*/ 768 h 1728"/>
              <a:gd name="T6" fmla="*/ 2160 w 3024"/>
              <a:gd name="T7" fmla="*/ 288 h 1728"/>
              <a:gd name="T8" fmla="*/ 3024 w 3024"/>
              <a:gd name="T9" fmla="*/ 0 h 1728"/>
            </a:gdLst>
            <a:ahLst/>
            <a:cxnLst>
              <a:cxn ang="0">
                <a:pos x="T0" y="T1"/>
              </a:cxn>
              <a:cxn ang="0">
                <a:pos x="T2" y="T3"/>
              </a:cxn>
              <a:cxn ang="0">
                <a:pos x="T4" y="T5"/>
              </a:cxn>
              <a:cxn ang="0">
                <a:pos x="T6" y="T7"/>
              </a:cxn>
              <a:cxn ang="0">
                <a:pos x="T8" y="T9"/>
              </a:cxn>
            </a:cxnLst>
            <a:rect l="0" t="0" r="r" b="b"/>
            <a:pathLst>
              <a:path w="3024" h="1728">
                <a:moveTo>
                  <a:pt x="0" y="1728"/>
                </a:moveTo>
                <a:cubicBezTo>
                  <a:pt x="16" y="1568"/>
                  <a:pt x="32" y="1408"/>
                  <a:pt x="192" y="1248"/>
                </a:cubicBezTo>
                <a:cubicBezTo>
                  <a:pt x="352" y="1088"/>
                  <a:pt x="632" y="928"/>
                  <a:pt x="960" y="768"/>
                </a:cubicBezTo>
                <a:cubicBezTo>
                  <a:pt x="1288" y="608"/>
                  <a:pt x="1816" y="416"/>
                  <a:pt x="2160" y="288"/>
                </a:cubicBezTo>
                <a:cubicBezTo>
                  <a:pt x="2504" y="160"/>
                  <a:pt x="2872" y="56"/>
                  <a:pt x="3024" y="0"/>
                </a:cubicBezTo>
              </a:path>
            </a:pathLst>
          </a:custGeom>
          <a:noFill/>
          <a:ln w="22225">
            <a:solidFill>
              <a:srgbClr val="003366"/>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9" name="Oval 8"/>
          <p:cNvSpPr>
            <a:spLocks noChangeArrowheads="1"/>
          </p:cNvSpPr>
          <p:nvPr/>
        </p:nvSpPr>
        <p:spPr bwMode="auto">
          <a:xfrm>
            <a:off x="6826250" y="282257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0" name="Text Box 7"/>
          <p:cNvSpPr txBox="1">
            <a:spLocks noChangeArrowheads="1"/>
          </p:cNvSpPr>
          <p:nvPr/>
        </p:nvSpPr>
        <p:spPr bwMode="auto">
          <a:xfrm>
            <a:off x="1949450" y="5718175"/>
            <a:ext cx="10668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500" b="1" dirty="0">
                <a:latin typeface="Arial" charset="0"/>
              </a:rPr>
              <a:t>Flat Rate</a:t>
            </a:r>
          </a:p>
        </p:txBody>
      </p:sp>
      <p:sp>
        <p:nvSpPr>
          <p:cNvPr id="11" name="Text Box 8"/>
          <p:cNvSpPr txBox="1">
            <a:spLocks noChangeArrowheads="1"/>
          </p:cNvSpPr>
          <p:nvPr/>
        </p:nvSpPr>
        <p:spPr bwMode="auto">
          <a:xfrm>
            <a:off x="6978650" y="2974975"/>
            <a:ext cx="6096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500" b="1" dirty="0">
                <a:latin typeface="Arial" charset="0"/>
              </a:rPr>
              <a:t>RTP</a:t>
            </a:r>
          </a:p>
        </p:txBody>
      </p:sp>
      <p:sp>
        <p:nvSpPr>
          <p:cNvPr id="12" name="Oval 11"/>
          <p:cNvSpPr>
            <a:spLocks noChangeArrowheads="1"/>
          </p:cNvSpPr>
          <p:nvPr/>
        </p:nvSpPr>
        <p:spPr bwMode="auto">
          <a:xfrm>
            <a:off x="4616450" y="358457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3" name="Text Box 10"/>
          <p:cNvSpPr txBox="1">
            <a:spLocks noChangeArrowheads="1"/>
          </p:cNvSpPr>
          <p:nvPr/>
        </p:nvSpPr>
        <p:spPr bwMode="auto">
          <a:xfrm>
            <a:off x="4757738" y="3681413"/>
            <a:ext cx="6096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500" b="1" dirty="0">
                <a:latin typeface="Arial" charset="0"/>
              </a:rPr>
              <a:t>CPP</a:t>
            </a:r>
          </a:p>
        </p:txBody>
      </p:sp>
      <p:sp>
        <p:nvSpPr>
          <p:cNvPr id="14" name="Oval 13"/>
          <p:cNvSpPr>
            <a:spLocks noChangeArrowheads="1"/>
          </p:cNvSpPr>
          <p:nvPr/>
        </p:nvSpPr>
        <p:spPr bwMode="auto">
          <a:xfrm>
            <a:off x="5607050" y="320357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5" name="Text Box 12"/>
          <p:cNvSpPr txBox="1">
            <a:spLocks noChangeArrowheads="1"/>
          </p:cNvSpPr>
          <p:nvPr/>
        </p:nvSpPr>
        <p:spPr bwMode="auto">
          <a:xfrm>
            <a:off x="5737225" y="3333750"/>
            <a:ext cx="6096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500" b="1" dirty="0">
                <a:latin typeface="Arial" charset="0"/>
              </a:rPr>
              <a:t>VPP</a:t>
            </a:r>
          </a:p>
        </p:txBody>
      </p:sp>
      <p:sp>
        <p:nvSpPr>
          <p:cNvPr id="16" name="Oval 15"/>
          <p:cNvSpPr>
            <a:spLocks noChangeArrowheads="1"/>
          </p:cNvSpPr>
          <p:nvPr/>
        </p:nvSpPr>
        <p:spPr bwMode="auto">
          <a:xfrm>
            <a:off x="2559050" y="460057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Text Box 14"/>
          <p:cNvSpPr txBox="1">
            <a:spLocks noChangeArrowheads="1"/>
          </p:cNvSpPr>
          <p:nvPr/>
        </p:nvSpPr>
        <p:spPr bwMode="auto">
          <a:xfrm>
            <a:off x="2406650" y="5032375"/>
            <a:ext cx="21336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500" b="1" dirty="0">
                <a:latin typeface="Arial" charset="0"/>
              </a:rPr>
              <a:t>Inclining Block Rate</a:t>
            </a:r>
          </a:p>
        </p:txBody>
      </p:sp>
      <p:sp>
        <p:nvSpPr>
          <p:cNvPr id="18" name="Oval 17"/>
          <p:cNvSpPr>
            <a:spLocks noChangeArrowheads="1"/>
          </p:cNvSpPr>
          <p:nvPr/>
        </p:nvSpPr>
        <p:spPr bwMode="auto">
          <a:xfrm>
            <a:off x="2178050" y="498792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 name="Text Box 16"/>
          <p:cNvSpPr txBox="1">
            <a:spLocks noChangeArrowheads="1"/>
          </p:cNvSpPr>
          <p:nvPr/>
        </p:nvSpPr>
        <p:spPr bwMode="auto">
          <a:xfrm>
            <a:off x="2711450" y="4651375"/>
            <a:ext cx="18288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500" b="1" dirty="0">
                <a:latin typeface="Arial" charset="0"/>
              </a:rPr>
              <a:t>Seasonal Rate</a:t>
            </a:r>
          </a:p>
        </p:txBody>
      </p:sp>
      <p:sp>
        <p:nvSpPr>
          <p:cNvPr id="20" name="Oval 19"/>
          <p:cNvSpPr>
            <a:spLocks noChangeArrowheads="1"/>
          </p:cNvSpPr>
          <p:nvPr/>
        </p:nvSpPr>
        <p:spPr bwMode="auto">
          <a:xfrm>
            <a:off x="3244850" y="419417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1" name="Text Box 18"/>
          <p:cNvSpPr txBox="1">
            <a:spLocks noChangeArrowheads="1"/>
          </p:cNvSpPr>
          <p:nvPr/>
        </p:nvSpPr>
        <p:spPr bwMode="auto">
          <a:xfrm>
            <a:off x="3397250" y="4270375"/>
            <a:ext cx="6858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500" b="1" dirty="0">
                <a:latin typeface="Arial" charset="0"/>
              </a:rPr>
              <a:t>TOU</a:t>
            </a:r>
          </a:p>
        </p:txBody>
      </p:sp>
      <p:sp>
        <p:nvSpPr>
          <p:cNvPr id="22" name="Line 19"/>
          <p:cNvSpPr>
            <a:spLocks noChangeShapeType="1"/>
          </p:cNvSpPr>
          <p:nvPr/>
        </p:nvSpPr>
        <p:spPr bwMode="auto">
          <a:xfrm>
            <a:off x="2330450" y="2289175"/>
            <a:ext cx="4572000" cy="0"/>
          </a:xfrm>
          <a:prstGeom prst="line">
            <a:avLst/>
          </a:prstGeom>
          <a:noFill/>
          <a:ln w="38100">
            <a:solidFill>
              <a:schemeClr val="bg1">
                <a:lumMod val="50000"/>
              </a:schemeClr>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 name="Text Box 20"/>
          <p:cNvSpPr txBox="1">
            <a:spLocks noChangeArrowheads="1"/>
          </p:cNvSpPr>
          <p:nvPr/>
        </p:nvSpPr>
        <p:spPr bwMode="auto">
          <a:xfrm>
            <a:off x="2330450" y="1527175"/>
            <a:ext cx="1295400"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charset="0"/>
              </a:rPr>
              <a:t>Less Risk, Lower Reward</a:t>
            </a:r>
          </a:p>
        </p:txBody>
      </p:sp>
      <p:sp>
        <p:nvSpPr>
          <p:cNvPr id="24" name="Text Box 21"/>
          <p:cNvSpPr txBox="1">
            <a:spLocks noChangeArrowheads="1"/>
          </p:cNvSpPr>
          <p:nvPr/>
        </p:nvSpPr>
        <p:spPr bwMode="auto">
          <a:xfrm>
            <a:off x="5607050" y="1527175"/>
            <a:ext cx="1295400" cy="73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latin typeface="Arial" charset="0"/>
              </a:rPr>
              <a:t>More Risk, Higher Reward</a:t>
            </a:r>
          </a:p>
        </p:txBody>
      </p:sp>
      <p:sp>
        <p:nvSpPr>
          <p:cNvPr id="25" name="Oval 24"/>
          <p:cNvSpPr>
            <a:spLocks noChangeArrowheads="1"/>
          </p:cNvSpPr>
          <p:nvPr/>
        </p:nvSpPr>
        <p:spPr bwMode="auto">
          <a:xfrm>
            <a:off x="3856038" y="3900488"/>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 name="Text Box 23"/>
          <p:cNvSpPr txBox="1">
            <a:spLocks noChangeArrowheads="1"/>
          </p:cNvSpPr>
          <p:nvPr/>
        </p:nvSpPr>
        <p:spPr bwMode="auto">
          <a:xfrm>
            <a:off x="3983038" y="4019550"/>
            <a:ext cx="19812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500" b="1" dirty="0">
                <a:latin typeface="Arial" charset="0"/>
              </a:rPr>
              <a:t>Super Peak TOU</a:t>
            </a:r>
          </a:p>
        </p:txBody>
      </p:sp>
      <p:sp>
        <p:nvSpPr>
          <p:cNvPr id="27" name="Text Box 24"/>
          <p:cNvSpPr txBox="1">
            <a:spLocks noChangeArrowheads="1"/>
          </p:cNvSpPr>
          <p:nvPr/>
        </p:nvSpPr>
        <p:spPr bwMode="auto">
          <a:xfrm>
            <a:off x="2254250" y="3508375"/>
            <a:ext cx="609600" cy="32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500" b="1" dirty="0">
                <a:latin typeface="Arial" charset="0"/>
              </a:rPr>
              <a:t>PTR</a:t>
            </a:r>
          </a:p>
        </p:txBody>
      </p:sp>
      <p:sp>
        <p:nvSpPr>
          <p:cNvPr id="28" name="Text Box 25"/>
          <p:cNvSpPr txBox="1">
            <a:spLocks noChangeArrowheads="1"/>
          </p:cNvSpPr>
          <p:nvPr/>
        </p:nvSpPr>
        <p:spPr bwMode="auto">
          <a:xfrm>
            <a:off x="958850" y="1374775"/>
            <a:ext cx="990600" cy="100488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50000"/>
              </a:spcBef>
            </a:pPr>
            <a:r>
              <a:rPr lang="en-US" sz="1200" b="1" dirty="0">
                <a:latin typeface="Arial" charset="0"/>
              </a:rPr>
              <a:t>Potential Reward (Discount from Flat Rate)</a:t>
            </a:r>
          </a:p>
        </p:txBody>
      </p:sp>
      <p:sp>
        <p:nvSpPr>
          <p:cNvPr id="29" name="Rectangle 28"/>
          <p:cNvSpPr>
            <a:spLocks noChangeArrowheads="1"/>
          </p:cNvSpPr>
          <p:nvPr/>
        </p:nvSpPr>
        <p:spPr bwMode="auto">
          <a:xfrm>
            <a:off x="1543050" y="3635375"/>
            <a:ext cx="381000" cy="3048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 name="Rectangle 29"/>
          <p:cNvSpPr>
            <a:spLocks noChangeArrowheads="1"/>
          </p:cNvSpPr>
          <p:nvPr/>
        </p:nvSpPr>
        <p:spPr bwMode="auto">
          <a:xfrm>
            <a:off x="1568450" y="2441575"/>
            <a:ext cx="381000" cy="3048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 name="Rectangle 30"/>
          <p:cNvSpPr>
            <a:spLocks noChangeArrowheads="1"/>
          </p:cNvSpPr>
          <p:nvPr/>
        </p:nvSpPr>
        <p:spPr bwMode="auto">
          <a:xfrm>
            <a:off x="4616450" y="5794375"/>
            <a:ext cx="381000" cy="3048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2" name="Rectangle 31"/>
          <p:cNvSpPr>
            <a:spLocks noChangeArrowheads="1"/>
          </p:cNvSpPr>
          <p:nvPr/>
        </p:nvSpPr>
        <p:spPr bwMode="auto">
          <a:xfrm>
            <a:off x="6673850" y="5794375"/>
            <a:ext cx="381000" cy="3048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3" name="Text Box 30"/>
          <p:cNvSpPr txBox="1">
            <a:spLocks noChangeArrowheads="1"/>
          </p:cNvSpPr>
          <p:nvPr/>
        </p:nvSpPr>
        <p:spPr bwMode="auto">
          <a:xfrm rot="16200000">
            <a:off x="757237" y="3633788"/>
            <a:ext cx="1592263"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en-US" sz="1200" i="1" dirty="0"/>
              <a:t>Increasing Reward</a:t>
            </a:r>
          </a:p>
        </p:txBody>
      </p:sp>
      <p:sp>
        <p:nvSpPr>
          <p:cNvPr id="34" name="Line 32"/>
          <p:cNvSpPr>
            <a:spLocks noChangeShapeType="1"/>
          </p:cNvSpPr>
          <p:nvPr/>
        </p:nvSpPr>
        <p:spPr bwMode="auto">
          <a:xfrm>
            <a:off x="4235450" y="6022975"/>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 name="Line 33"/>
          <p:cNvSpPr>
            <a:spLocks noChangeShapeType="1"/>
          </p:cNvSpPr>
          <p:nvPr/>
        </p:nvSpPr>
        <p:spPr bwMode="auto">
          <a:xfrm flipV="1">
            <a:off x="1720850" y="3051175"/>
            <a:ext cx="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6" name="Oval 35"/>
          <p:cNvSpPr>
            <a:spLocks noChangeArrowheads="1"/>
          </p:cNvSpPr>
          <p:nvPr/>
        </p:nvSpPr>
        <p:spPr bwMode="auto">
          <a:xfrm>
            <a:off x="2025650" y="358457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2521273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Flat-Rate Pricing </a:t>
            </a:r>
            <a:r>
              <a:rPr lang="en-US" dirty="0"/>
              <a:t>is </a:t>
            </a:r>
            <a:r>
              <a:rPr lang="en-US" dirty="0" smtClean="0"/>
              <a:t>Expensive </a:t>
            </a:r>
            <a:endParaRPr lang="en-US" dirty="0"/>
          </a:p>
        </p:txBody>
      </p:sp>
      <p:sp>
        <p:nvSpPr>
          <p:cNvPr id="3" name="Content Placeholder 2"/>
          <p:cNvSpPr>
            <a:spLocks noGrp="1"/>
          </p:cNvSpPr>
          <p:nvPr>
            <p:ph idx="1"/>
          </p:nvPr>
        </p:nvSpPr>
        <p:spPr/>
        <p:txBody>
          <a:bodyPr/>
          <a:lstStyle/>
          <a:p>
            <a:pPr>
              <a:spcBef>
                <a:spcPts val="0"/>
              </a:spcBef>
              <a:spcAft>
                <a:spcPts val="1200"/>
              </a:spcAft>
            </a:pPr>
            <a:r>
              <a:rPr lang="en-US" dirty="0" smtClean="0"/>
              <a:t>Flat Rates are inefficient.</a:t>
            </a:r>
          </a:p>
          <a:p>
            <a:pPr marL="569913" lvl="1" indent="-225425">
              <a:spcBef>
                <a:spcPts val="0"/>
              </a:spcBef>
              <a:spcAft>
                <a:spcPts val="1200"/>
              </a:spcAft>
            </a:pPr>
            <a:r>
              <a:rPr lang="en-US" sz="2200" dirty="0" smtClean="0"/>
              <a:t>They </a:t>
            </a:r>
            <a:r>
              <a:rPr lang="en-US" sz="2200" dirty="0"/>
              <a:t>do not signal to consumers when electricity is expensive to </a:t>
            </a:r>
            <a:r>
              <a:rPr lang="en-US" sz="2200" dirty="0" smtClean="0"/>
              <a:t>consume.</a:t>
            </a:r>
          </a:p>
          <a:p>
            <a:pPr lvl="1">
              <a:spcBef>
                <a:spcPts val="0"/>
              </a:spcBef>
              <a:spcAft>
                <a:spcPts val="1200"/>
              </a:spcAft>
            </a:pPr>
            <a:r>
              <a:rPr lang="en-US" sz="2200" dirty="0"/>
              <a:t>In the US customers may be overpaying for electricity by about $7 </a:t>
            </a:r>
            <a:r>
              <a:rPr lang="en-US" sz="2200" dirty="0" smtClean="0"/>
              <a:t>billion/year.</a:t>
            </a:r>
          </a:p>
          <a:p>
            <a:pPr lvl="2">
              <a:spcBef>
                <a:spcPts val="0"/>
              </a:spcBef>
              <a:spcAft>
                <a:spcPts val="1200"/>
              </a:spcAft>
            </a:pPr>
            <a:r>
              <a:rPr lang="en-US" dirty="0"/>
              <a:t>We take the FERC Staff estimate of 92 GW saved under universal dynamic pricing and value demand response at $</a:t>
            </a:r>
            <a:r>
              <a:rPr lang="en-US" dirty="0" smtClean="0"/>
              <a:t>75/kW-year.</a:t>
            </a:r>
            <a:endParaRPr lang="en-US" dirty="0"/>
          </a:p>
          <a:p>
            <a:pPr lvl="2"/>
            <a:endParaRPr lang="en-US" sz="800" dirty="0" smtClean="0"/>
          </a:p>
          <a:p>
            <a:pPr>
              <a:spcBef>
                <a:spcPts val="0"/>
              </a:spcBef>
              <a:spcAft>
                <a:spcPts val="1200"/>
              </a:spcAft>
            </a:pPr>
            <a:r>
              <a:rPr lang="en-US" dirty="0"/>
              <a:t>Flat Rates are </a:t>
            </a:r>
            <a:r>
              <a:rPr lang="en-US" dirty="0" smtClean="0"/>
              <a:t>unfair.</a:t>
            </a:r>
            <a:endParaRPr lang="en-US" dirty="0"/>
          </a:p>
          <a:p>
            <a:pPr lvl="1">
              <a:spcBef>
                <a:spcPts val="0"/>
              </a:spcBef>
              <a:spcAft>
                <a:spcPts val="1200"/>
              </a:spcAft>
            </a:pPr>
            <a:r>
              <a:rPr lang="en-US" sz="2200" dirty="0"/>
              <a:t>Under flat rate pricing, inter-customer subsidies may amount to $3 billion/year in the </a:t>
            </a:r>
            <a:r>
              <a:rPr lang="en-US" sz="2200" dirty="0" smtClean="0"/>
              <a:t>US.</a:t>
            </a:r>
          </a:p>
          <a:p>
            <a:pPr lvl="2">
              <a:spcBef>
                <a:spcPts val="0"/>
              </a:spcBef>
              <a:spcAft>
                <a:spcPts val="1200"/>
              </a:spcAft>
            </a:pPr>
            <a:r>
              <a:rPr lang="en-US" dirty="0"/>
              <a:t>We scale up the results from a California rate design study that was sponsored by the Demand Response Research </a:t>
            </a:r>
            <a:r>
              <a:rPr lang="en-US" dirty="0" smtClean="0"/>
              <a:t>Center.</a:t>
            </a:r>
            <a:endParaRPr lang="en-US" dirty="0"/>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xmlns="" val="1736337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Pricing With or Without Enabling Technology Can Lead to Major Peak Reductions</a:t>
            </a:r>
            <a:endParaRPr lang="en-US" dirty="0"/>
          </a:p>
        </p:txBody>
      </p:sp>
      <p:pic>
        <p:nvPicPr>
          <p:cNvPr id="10" name="Content Placeholder 9"/>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1821" y="1676400"/>
            <a:ext cx="7697360" cy="4343400"/>
          </a:xfrm>
          <a:prstGeom prst="rect">
            <a:avLst/>
          </a:prstGeom>
          <a:noFill/>
          <a:ln>
            <a:noFill/>
          </a:ln>
        </p:spPr>
      </p:pic>
      <p:sp>
        <p:nvSpPr>
          <p:cNvPr id="7" name="TextBox 6"/>
          <p:cNvSpPr txBox="1"/>
          <p:nvPr/>
        </p:nvSpPr>
        <p:spPr>
          <a:xfrm>
            <a:off x="550653" y="1219200"/>
            <a:ext cx="8077200" cy="400110"/>
          </a:xfrm>
          <a:prstGeom prst="rect">
            <a:avLst/>
          </a:prstGeom>
          <a:noFill/>
        </p:spPr>
        <p:txBody>
          <a:bodyPr wrap="square" rtlCol="0">
            <a:spAutoFit/>
          </a:bodyPr>
          <a:lstStyle/>
          <a:p>
            <a:r>
              <a:rPr lang="en-US" b="1" dirty="0" smtClean="0"/>
              <a:t>The Arc of Price Responsiveness</a:t>
            </a:r>
            <a:endParaRPr lang="en-US" b="1" dirty="0"/>
          </a:p>
        </p:txBody>
      </p:sp>
      <p:cxnSp>
        <p:nvCxnSpPr>
          <p:cNvPr id="6" name="Straight Connector 5"/>
          <p:cNvCxnSpPr/>
          <p:nvPr/>
        </p:nvCxnSpPr>
        <p:spPr bwMode="auto">
          <a:xfrm flipV="1">
            <a:off x="3426025" y="2133600"/>
            <a:ext cx="0" cy="3429000"/>
          </a:xfrm>
          <a:prstGeom prst="line">
            <a:avLst/>
          </a:prstGeom>
          <a:noFill/>
          <a:ln w="190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2832939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Illustrative Case Study of Massachusetts </a:t>
            </a:r>
            <a:endParaRPr lang="en-US" dirty="0"/>
          </a:p>
        </p:txBody>
      </p:sp>
      <p:sp>
        <p:nvSpPr>
          <p:cNvPr id="3" name="Content Placeholder 2"/>
          <p:cNvSpPr>
            <a:spLocks noGrp="1"/>
          </p:cNvSpPr>
          <p:nvPr>
            <p:ph idx="1"/>
          </p:nvPr>
        </p:nvSpPr>
        <p:spPr>
          <a:xfrm>
            <a:off x="0" y="1142999"/>
            <a:ext cx="9144000" cy="5324475"/>
          </a:xfrm>
        </p:spPr>
        <p:txBody>
          <a:bodyPr>
            <a:normAutofit/>
          </a:bodyPr>
          <a:lstStyle/>
          <a:p>
            <a:pPr lvl="1"/>
            <a:r>
              <a:rPr lang="en-US" dirty="0" smtClean="0"/>
              <a:t>The </a:t>
            </a:r>
            <a:r>
              <a:rPr lang="en-US" dirty="0"/>
              <a:t>case study </a:t>
            </a:r>
            <a:r>
              <a:rPr lang="en-US" dirty="0" smtClean="0"/>
              <a:t>envisions that that AMI is rolled out </a:t>
            </a:r>
            <a:r>
              <a:rPr lang="en-US" dirty="0"/>
              <a:t>in the state along with a representative portfolio of </a:t>
            </a:r>
            <a:r>
              <a:rPr lang="en-US" dirty="0" smtClean="0"/>
              <a:t>programs</a:t>
            </a:r>
            <a:endParaRPr lang="en-US" dirty="0"/>
          </a:p>
          <a:p>
            <a:pPr lvl="2"/>
            <a:r>
              <a:rPr lang="en-US" dirty="0"/>
              <a:t>Assumptions are made about AMI deployment rates, likely customer participation rates, likely impact on peak demand and energy consumption per </a:t>
            </a:r>
            <a:r>
              <a:rPr lang="en-US" dirty="0" smtClean="0"/>
              <a:t>customer</a:t>
            </a:r>
          </a:p>
          <a:p>
            <a:pPr lvl="2"/>
            <a:r>
              <a:rPr lang="en-US" dirty="0"/>
              <a:t>Aggregate impacts are then estimated as the product of the two preceding </a:t>
            </a:r>
            <a:r>
              <a:rPr lang="en-US" dirty="0" smtClean="0"/>
              <a:t>assumptions</a:t>
            </a:r>
          </a:p>
          <a:p>
            <a:pPr lvl="2"/>
            <a:r>
              <a:rPr lang="en-US" dirty="0"/>
              <a:t>Benefits are estimated by estimating avoided costs created by changes in load </a:t>
            </a:r>
            <a:r>
              <a:rPr lang="en-US" dirty="0" smtClean="0"/>
              <a:t>shapes.</a:t>
            </a:r>
            <a:endParaRPr lang="en-US" dirty="0"/>
          </a:p>
          <a:p>
            <a:pPr lvl="1"/>
            <a:r>
              <a:rPr lang="en-US" dirty="0"/>
              <a:t>The results from the case study are intended to be prospective and not prescriptive in any </a:t>
            </a:r>
            <a:r>
              <a:rPr lang="en-US" dirty="0" smtClean="0"/>
              <a:t>way</a:t>
            </a:r>
            <a:endParaRPr lang="en-US" dirty="0"/>
          </a:p>
          <a:p>
            <a:pPr lvl="1"/>
            <a:r>
              <a:rPr lang="en-US" dirty="0"/>
              <a:t>Brattle prepared these results on its own initiative and is open to exploring the assumptions in greater depth during the Working Group </a:t>
            </a:r>
            <a:r>
              <a:rPr lang="en-US" dirty="0" smtClean="0"/>
              <a:t>process</a:t>
            </a:r>
            <a:endParaRPr lang="en-US" dirty="0"/>
          </a:p>
          <a:p>
            <a:pPr lvl="1"/>
            <a:endParaRPr lang="en-US" dirty="0" smtClean="0"/>
          </a:p>
        </p:txBody>
      </p:sp>
    </p:spTree>
    <p:extLst>
      <p:ext uri="{BB962C8B-B14F-4D97-AF65-F5344CB8AC3E}">
        <p14:creationId xmlns:p14="http://schemas.microsoft.com/office/powerpoint/2010/main" xmlns="" val="30648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t>We quantify the net benefits using our </a:t>
            </a:r>
            <a:r>
              <a:rPr lang="en-US" i="1" dirty="0"/>
              <a:t>iGrid</a:t>
            </a:r>
            <a:r>
              <a:rPr lang="en-US" dirty="0"/>
              <a:t> </a:t>
            </a:r>
            <a:r>
              <a:rPr lang="en-US" dirty="0" smtClean="0"/>
              <a:t>model</a:t>
            </a:r>
            <a:r>
              <a:rPr lang="en-US" sz="2200" dirty="0"/>
              <a:t/>
            </a:r>
            <a:br>
              <a:rPr lang="en-US" sz="2200" dirty="0"/>
            </a:br>
            <a:endParaRPr lang="en-US" dirty="0"/>
          </a:p>
        </p:txBody>
      </p:sp>
      <p:sp>
        <p:nvSpPr>
          <p:cNvPr id="4" name="Content Placeholder 3"/>
          <p:cNvSpPr>
            <a:spLocks noGrp="1"/>
          </p:cNvSpPr>
          <p:nvPr>
            <p:ph idx="1"/>
          </p:nvPr>
        </p:nvSpPr>
        <p:spPr/>
        <p:txBody>
          <a:bodyPr/>
          <a:lstStyle/>
          <a:p>
            <a:pPr lvl="1">
              <a:spcBef>
                <a:spcPts val="0"/>
              </a:spcBef>
              <a:spcAft>
                <a:spcPts val="1800"/>
              </a:spcAft>
            </a:pPr>
            <a:r>
              <a:rPr lang="en-US" sz="2200" dirty="0" smtClean="0"/>
              <a:t>The </a:t>
            </a:r>
            <a:r>
              <a:rPr lang="en-US" sz="2200" i="1" dirty="0"/>
              <a:t>iGrid</a:t>
            </a:r>
            <a:r>
              <a:rPr lang="en-US" sz="2200" dirty="0"/>
              <a:t> model measures three main categories of </a:t>
            </a:r>
            <a:r>
              <a:rPr lang="en-US" sz="2200" dirty="0" smtClean="0"/>
              <a:t>net benefits </a:t>
            </a:r>
            <a:r>
              <a:rPr lang="en-US" sz="2200" dirty="0"/>
              <a:t>enabled by </a:t>
            </a:r>
            <a:r>
              <a:rPr lang="en-US" sz="2200" dirty="0" smtClean="0"/>
              <a:t>AMI</a:t>
            </a:r>
          </a:p>
          <a:p>
            <a:pPr lvl="2">
              <a:spcBef>
                <a:spcPts val="0"/>
              </a:spcBef>
              <a:spcAft>
                <a:spcPts val="1800"/>
              </a:spcAft>
            </a:pPr>
            <a:r>
              <a:rPr lang="en-US" sz="1800" dirty="0" smtClean="0"/>
              <a:t>Demand </a:t>
            </a:r>
            <a:r>
              <a:rPr lang="en-US" sz="1800" dirty="0"/>
              <a:t>response (DR</a:t>
            </a:r>
            <a:r>
              <a:rPr lang="en-US" sz="1800" dirty="0" smtClean="0"/>
              <a:t>)</a:t>
            </a:r>
          </a:p>
          <a:p>
            <a:pPr lvl="2">
              <a:spcBef>
                <a:spcPts val="0"/>
              </a:spcBef>
              <a:spcAft>
                <a:spcPts val="1800"/>
              </a:spcAft>
            </a:pPr>
            <a:r>
              <a:rPr lang="en-US" sz="1800" dirty="0" smtClean="0"/>
              <a:t>Energy </a:t>
            </a:r>
            <a:r>
              <a:rPr lang="en-US" sz="1800" dirty="0"/>
              <a:t>efficiency (EE</a:t>
            </a:r>
            <a:r>
              <a:rPr lang="en-US" sz="1800" dirty="0" smtClean="0"/>
              <a:t>)</a:t>
            </a:r>
          </a:p>
          <a:p>
            <a:pPr lvl="2">
              <a:spcBef>
                <a:spcPts val="0"/>
              </a:spcBef>
              <a:spcAft>
                <a:spcPts val="1800"/>
              </a:spcAft>
            </a:pPr>
            <a:r>
              <a:rPr lang="en-US" sz="1800" dirty="0" smtClean="0"/>
              <a:t>Plug-in </a:t>
            </a:r>
            <a:r>
              <a:rPr lang="en-US" sz="1800" dirty="0"/>
              <a:t>electric vehicles (</a:t>
            </a:r>
            <a:r>
              <a:rPr lang="en-US" sz="1800" dirty="0" smtClean="0"/>
              <a:t>PEV)</a:t>
            </a:r>
          </a:p>
          <a:p>
            <a:pPr lvl="1">
              <a:spcBef>
                <a:spcPts val="0"/>
              </a:spcBef>
              <a:spcAft>
                <a:spcPts val="1800"/>
              </a:spcAft>
            </a:pPr>
            <a:r>
              <a:rPr lang="en-US" sz="2200" dirty="0" smtClean="0"/>
              <a:t>In </a:t>
            </a:r>
            <a:r>
              <a:rPr lang="en-US" sz="2200" dirty="0"/>
              <a:t>each category, we quantify the </a:t>
            </a:r>
            <a:r>
              <a:rPr lang="en-US" sz="2200" dirty="0" smtClean="0"/>
              <a:t>net benefits </a:t>
            </a:r>
            <a:r>
              <a:rPr lang="en-US" sz="2200" dirty="0"/>
              <a:t>arising from avoided capacity costs, avoided energy costs, avoided carbon costs, and avoided gasoline </a:t>
            </a:r>
            <a:r>
              <a:rPr lang="en-US" sz="2200" dirty="0" smtClean="0"/>
              <a:t>costs</a:t>
            </a:r>
          </a:p>
          <a:p>
            <a:pPr lvl="1">
              <a:spcBef>
                <a:spcPts val="0"/>
              </a:spcBef>
              <a:spcAft>
                <a:spcPts val="1800"/>
              </a:spcAft>
            </a:pPr>
            <a:r>
              <a:rPr lang="en-US" sz="2200" i="1" dirty="0" smtClean="0"/>
              <a:t>iGrid</a:t>
            </a:r>
            <a:r>
              <a:rPr lang="en-US" sz="2200" dirty="0" smtClean="0"/>
              <a:t> was used recently to quantify the net societal </a:t>
            </a:r>
            <a:r>
              <a:rPr lang="en-US" sz="2200" dirty="0"/>
              <a:t>benefits </a:t>
            </a:r>
            <a:r>
              <a:rPr lang="en-US" sz="2200" dirty="0" smtClean="0"/>
              <a:t>of AMI in Ameren’s service area in Illinois and has been used for assessing net benefits in other states such as Colorado</a:t>
            </a:r>
            <a:endParaRPr lang="en-US" sz="2200" dirty="0"/>
          </a:p>
          <a:p>
            <a:endParaRPr lang="en-US" sz="2200" dirty="0"/>
          </a:p>
        </p:txBody>
      </p:sp>
    </p:spTree>
    <p:extLst>
      <p:ext uri="{BB962C8B-B14F-4D97-AF65-F5344CB8AC3E}">
        <p14:creationId xmlns:p14="http://schemas.microsoft.com/office/powerpoint/2010/main" xmlns="" val="2357521296"/>
      </p:ext>
    </p:extLst>
  </p:cSld>
  <p:clrMapOvr>
    <a:masterClrMapping/>
  </p:clrMapOvr>
</p:sld>
</file>

<file path=ppt/theme/theme1.xml><?xml version="1.0" encoding="utf-8"?>
<a:theme xmlns:a="http://schemas.openxmlformats.org/drawingml/2006/main" name="Consulting_Light_Globe">
  <a:themeElements>
    <a:clrScheme name="Consulting_Light_Glob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467F"/>
      </a:hlink>
      <a:folHlink>
        <a:srgbClr val="99CC00"/>
      </a:folHlink>
    </a:clrScheme>
    <a:fontScheme name="Consulting_Light_Glob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onsulting_Light_Glob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sulting_Light_Glob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sulting_Light_Glob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sulting_Light_Glob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sulting_Light_Glob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sulting_Light_Glob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sulting_Light_Glob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sulting_Light_Glob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sulting_Light_Glob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sulting_Light_Glob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sulting_Light_Glob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sulting_Light_Glob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nsulting_Light_Glob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467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1122</TotalTime>
  <Words>2784</Words>
  <Application>Microsoft Office PowerPoint</Application>
  <PresentationFormat>On-screen Show (4:3)</PresentationFormat>
  <Paragraphs>287</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Consulting_Light_Globe</vt:lpstr>
      <vt:lpstr>Slide 1</vt:lpstr>
      <vt:lpstr>The Smart Grid Opens Up a Number of Opportunities Involving the Customer</vt:lpstr>
      <vt:lpstr>What is Dynamic Pricing?</vt:lpstr>
      <vt:lpstr>Six Common Myths About Dynamic Pricing</vt:lpstr>
      <vt:lpstr>Dynamic Pricing Enables Customer Choice Among Competing Pricing Products</vt:lpstr>
      <vt:lpstr>Flat-Rate Pricing is Expensive </vt:lpstr>
      <vt:lpstr>Dynamic Pricing With or Without Enabling Technology Can Lead to Major Peak Reductions</vt:lpstr>
      <vt:lpstr>An Illustrative Case Study of Massachusetts </vt:lpstr>
      <vt:lpstr>We quantify the net benefits using our iGrid model </vt:lpstr>
      <vt:lpstr>Societal Costs of the Twenty-year AMI Rollout are Estimated per Customer</vt:lpstr>
      <vt:lpstr>Our Illustrative Scenario Assumes Full AMI Deployment and Opt-Out Dynamic Pricing in Massachusetts</vt:lpstr>
      <vt:lpstr>A Full AMI Rollout with Opt-Out Dynamic Pricing Can Potentially Yield Over $1.2 Billion in Net Societal Benefits</vt:lpstr>
      <vt:lpstr>Developments in Other States</vt:lpstr>
      <vt:lpstr>US Developments (continued)</vt:lpstr>
      <vt:lpstr>International Developments</vt:lpstr>
      <vt:lpstr>International Developments (continued) </vt:lpstr>
      <vt:lpstr>International Developments (continued)</vt:lpstr>
      <vt:lpstr>Pathways to the Future</vt:lpstr>
      <vt:lpstr>Slide 19</vt:lpstr>
      <vt:lpstr>A Glossary of Dynamic Pricing </vt:lpstr>
      <vt:lpstr>Dynamic Pricing Means Lower Rates for Thousands of Hours a Year and Higher Prices During a Few Hundred </vt:lpstr>
      <vt:lpstr>References</vt:lpstr>
      <vt:lpstr>References (continued)</vt:lpstr>
      <vt:lpstr>Speaker Bio and Contact Information</vt:lpstr>
      <vt:lpstr>Speaker Bio and Contact Information</vt:lpstr>
      <vt:lpstr>Speaker Bio and Contact Information</vt:lpstr>
      <vt:lpstr>Firm Overview</vt:lpstr>
      <vt:lpstr>Areas of Expertise</vt:lpstr>
      <vt:lpstr>Our Experts</vt:lpstr>
      <vt:lpstr>Contact Us</vt:lpstr>
    </vt:vector>
  </TitlesOfParts>
  <Company>The Brattle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brynna epperly</dc:creator>
  <cp:lastModifiedBy> </cp:lastModifiedBy>
  <cp:revision>65</cp:revision>
  <cp:lastPrinted>2012-11-09T19:28:43Z</cp:lastPrinted>
  <dcterms:created xsi:type="dcterms:W3CDTF">2010-10-01T19:58:34Z</dcterms:created>
  <dcterms:modified xsi:type="dcterms:W3CDTF">2012-11-14T15:57:20Z</dcterms:modified>
</cp:coreProperties>
</file>